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521" r:id="rId2"/>
    <p:sldId id="522" r:id="rId3"/>
    <p:sldId id="524" r:id="rId4"/>
    <p:sldId id="526" r:id="rId5"/>
    <p:sldId id="525" r:id="rId6"/>
    <p:sldId id="527" r:id="rId7"/>
    <p:sldId id="469" r:id="rId8"/>
    <p:sldId id="519" r:id="rId9"/>
    <p:sldId id="517" r:id="rId10"/>
    <p:sldId id="518" r:id="rId11"/>
    <p:sldId id="508" r:id="rId12"/>
    <p:sldId id="484" r:id="rId13"/>
    <p:sldId id="485" r:id="rId14"/>
    <p:sldId id="486" r:id="rId15"/>
    <p:sldId id="487" r:id="rId16"/>
    <p:sldId id="488" r:id="rId17"/>
    <p:sldId id="489" r:id="rId18"/>
    <p:sldId id="490" r:id="rId19"/>
    <p:sldId id="491" r:id="rId20"/>
    <p:sldId id="477" r:id="rId21"/>
    <p:sldId id="478" r:id="rId22"/>
    <p:sldId id="479" r:id="rId23"/>
    <p:sldId id="498" r:id="rId24"/>
    <p:sldId id="499" r:id="rId25"/>
    <p:sldId id="493" r:id="rId26"/>
    <p:sldId id="500" r:id="rId27"/>
    <p:sldId id="471" r:id="rId28"/>
    <p:sldId id="501" r:id="rId29"/>
    <p:sldId id="502" r:id="rId30"/>
    <p:sldId id="503" r:id="rId31"/>
    <p:sldId id="504" r:id="rId32"/>
    <p:sldId id="505" r:id="rId33"/>
    <p:sldId id="481" r:id="rId34"/>
    <p:sldId id="520" r:id="rId35"/>
    <p:sldId id="492" r:id="rId36"/>
    <p:sldId id="472" r:id="rId37"/>
    <p:sldId id="475" r:id="rId38"/>
    <p:sldId id="467" r:id="rId39"/>
    <p:sldId id="482" r:id="rId40"/>
    <p:sldId id="440" r:id="rId41"/>
    <p:sldId id="483" r:id="rId42"/>
    <p:sldId id="509" r:id="rId43"/>
    <p:sldId id="511" r:id="rId44"/>
    <p:sldId id="510" r:id="rId45"/>
    <p:sldId id="512" r:id="rId46"/>
    <p:sldId id="513" r:id="rId47"/>
    <p:sldId id="514" r:id="rId48"/>
    <p:sldId id="515" r:id="rId49"/>
    <p:sldId id="516" r:id="rId50"/>
    <p:sldId id="494" r:id="rId51"/>
    <p:sldId id="495" r:id="rId52"/>
    <p:sldId id="496" r:id="rId53"/>
    <p:sldId id="497" r:id="rId54"/>
    <p:sldId id="46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11" autoAdjust="0"/>
    <p:restoredTop sz="86344"/>
  </p:normalViewPr>
  <p:slideViewPr>
    <p:cSldViewPr snapToGrid="0" snapToObjects="1">
      <p:cViewPr varScale="1">
        <p:scale>
          <a:sx n="93" d="100"/>
          <a:sy n="93" d="100"/>
        </p:scale>
        <p:origin x="234" y="78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48326-F062-0D42-AE0D-B7296058FF80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52C17-700A-784B-BDE4-F7A35CFC9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8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A2F4-AE69-B84D-838F-6E2407656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2AC17-AEEE-234C-953E-FA526BA5F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47012-2EA3-B14B-A4D6-0C4D022E6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81DF-2921-AD49-9DAE-0D2A726D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F0CFB-D310-CC45-A817-700BA419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3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1DDD-CA01-704C-8BE2-304CC0E3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F5F46-8859-324F-B5F9-B29E84871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7FDED-4D26-CB4E-BB38-575FA6A9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AC34B-BF36-A741-A872-372B91FE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492B3-2CD0-8E4B-AF37-00A24F2B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9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42766-1989-AD4C-B753-1B3B8F80B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62DC9-5481-5541-8597-59FB71E61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2F905-319A-874C-B756-AEB8537D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16AA-3374-A744-A6EA-3054E90D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2657F-6817-AE47-A424-243C4151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8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17D39-3017-0444-BFD2-21AB6A35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B854A-B8C3-5948-B926-DB3E476A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46E26-96D1-C845-AF57-B54001D7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91C4-E284-F248-A3BD-2C3AC98F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DBAA8-7A4F-0D4A-AE87-A4F71F66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3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29F0-DFB0-FE4C-B4AF-91C700200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E1164-675B-D647-8643-10D2546A1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D21E1-5441-C944-A628-54CA3EF2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678E8-F3AD-874B-B842-B4A769AE8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6AC16-5888-3742-A0A5-004358EB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2BF3-1C3A-2840-9E2E-F76DC81D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A623-301A-9A46-A74E-A09439B21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7BABB-35A4-8848-92C7-35FE2875C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5A14D-9BF1-AD40-84E5-B203D28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8D3C6-C4CF-C045-A800-3FD51AEE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84B77-AEF4-0B41-9A81-A68702A6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7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4037-67D2-E94A-861B-9920621C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5E774-A5C6-B94E-A760-410EE2F2F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DCA7D-B7F2-4D4B-B173-D1647925C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21F079-CA0F-A34E-BC3B-61ABBEB41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B0755-3721-C94F-BA02-A422223E5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4AA708-7F07-FE46-9928-0CFFA7E5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83031-3776-3E4F-920D-0F1FB11C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6ECECE-1963-8E44-857E-792A8134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9795-6025-1A41-9B5C-67323BB1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66199-02EE-3247-ADB0-752CF99D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A66D3-22E0-7746-9B6F-9ED705E8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6E098-F18C-9643-801F-6870CDB9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3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98F468-9394-6E4B-B9FF-4A54B56E38ED}"/>
              </a:ext>
            </a:extLst>
          </p:cNvPr>
          <p:cNvSpPr/>
          <p:nvPr userDrawn="1"/>
        </p:nvSpPr>
        <p:spPr>
          <a:xfrm>
            <a:off x="0" y="6435949"/>
            <a:ext cx="12192000" cy="411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7190E1-E663-9E44-B6BF-A81A1288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6218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accent6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en-US" dirty="0"/>
              <a:t>1 JAN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255E8-5B34-0242-A62B-46DAB167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8" y="6463012"/>
            <a:ext cx="7134224" cy="365125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งานจ้างที่ปรึกษาจัดทำร่างข้อกำหนดและขอบเขตงาน </a:t>
            </a:r>
            <a:r>
              <a:rPr lang="en-US" dirty="0"/>
              <a:t>(TOR) </a:t>
            </a:r>
            <a:r>
              <a:rPr lang="th-TH" dirty="0"/>
              <a:t>ระบบบริหารไฟฟ้าขัดข้อง (</a:t>
            </a:r>
            <a:r>
              <a:rPr lang="en-US" dirty="0"/>
              <a:t>OMS)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551C6-5CD5-7B4F-909A-C9914010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4" y="6446583"/>
            <a:ext cx="27432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BABEFF68-08BC-994A-8C79-4F1EDC7958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779105-02AC-284E-9661-6E5BFCFB2480}"/>
              </a:ext>
            </a:extLst>
          </p:cNvPr>
          <p:cNvSpPr/>
          <p:nvPr userDrawn="1"/>
        </p:nvSpPr>
        <p:spPr>
          <a:xfrm>
            <a:off x="0" y="-6946"/>
            <a:ext cx="12192000" cy="6130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2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391B3-F5D4-FB4F-9373-FCD23214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B5FF4-A219-E041-9818-B03E28152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6497A-3CDC-604B-9CAE-42AD1971B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D2747-2588-6F4B-AEA8-B9151284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B5489-D77C-1C4F-BAB4-08B5C07D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DD00D-FAF8-6948-A680-3B6E311F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D335-58DD-1242-B69F-D71FF5B5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C83A7-4AF5-EC4C-8087-310E30B80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D58AD-263A-384F-81E7-30BCE9C8C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6C718-EB79-D84A-9961-072260A0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14122-128C-184B-82EF-BB7812AF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29329-93EE-EB42-9569-A9C611ED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0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594FA-534E-134B-93EC-71949ADC0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674FE-5CE9-5349-A0A4-575ACC316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E79D-C047-524C-8C71-3192CB19A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A6939-B84D-7D48-BA82-DF17928AA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CFDCA-5051-BE49-B617-05B12EDAC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2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39.jpeg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12" Type="http://schemas.openxmlformats.org/officeDocument/2006/relationships/image" Target="../media/image38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hdphoto" Target="../media/hdphoto5.wdp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microsoft.com/office/2007/relationships/hdphoto" Target="../media/hdphoto4.wdp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7.wdp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microsoft.com/office/2007/relationships/hdphoto" Target="../media/hdphoto9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microsoft.com/office/2007/relationships/hdphoto" Target="../media/hdphoto8.wdp"/><Relationship Id="rId4" Type="http://schemas.openxmlformats.org/officeDocument/2006/relationships/image" Target="../media/image77.png"/><Relationship Id="rId9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86.tiff"/><Relationship Id="rId7" Type="http://schemas.openxmlformats.org/officeDocument/2006/relationships/image" Target="../media/image90.tif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tiff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7" Type="http://schemas.openxmlformats.org/officeDocument/2006/relationships/image" Target="../media/image101.png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9.png"/><Relationship Id="rId3" Type="http://schemas.openxmlformats.org/officeDocument/2006/relationships/image" Target="../media/image103.png"/><Relationship Id="rId7" Type="http://schemas.microsoft.com/office/2007/relationships/hdphoto" Target="../media/hdphoto12.wdp"/><Relationship Id="rId12" Type="http://schemas.openxmlformats.org/officeDocument/2006/relationships/image" Target="../media/image10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00.png"/><Relationship Id="rId5" Type="http://schemas.openxmlformats.org/officeDocument/2006/relationships/image" Target="../media/image105.png"/><Relationship Id="rId10" Type="http://schemas.openxmlformats.org/officeDocument/2006/relationships/image" Target="../media/image107.png"/><Relationship Id="rId4" Type="http://schemas.openxmlformats.org/officeDocument/2006/relationships/image" Target="../media/image104.png"/><Relationship Id="rId9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microsoft.com/office/2007/relationships/hdphoto" Target="../media/hdphoto14.wdp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jpe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tiff"/><Relationship Id="rId4" Type="http://schemas.openxmlformats.org/officeDocument/2006/relationships/image" Target="../media/image119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ms.tueng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omsbot@tueng.org" TargetMode="External"/><Relationship Id="rId4" Type="http://schemas.openxmlformats.org/officeDocument/2006/relationships/hyperlink" Target="mailto:oms@tueng.or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oms.tueng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omsbot@tueng.org" TargetMode="External"/><Relationship Id="rId4" Type="http://schemas.openxmlformats.org/officeDocument/2006/relationships/hyperlink" Target="mailto:oms@tueng.org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68059-9BAD-DFB6-CCBE-E1CC2BE1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72983-5CCF-00BE-820C-212B483B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789B2-BFC7-EC16-7035-C64C5334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5F9D71-02C9-2426-569C-7AF8CC38F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4" y="46292"/>
            <a:ext cx="1336257" cy="133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E05A2-6460-7755-0969-D3E1BF0661DD}"/>
              </a:ext>
            </a:extLst>
          </p:cNvPr>
          <p:cNvSpPr txBox="1"/>
          <p:nvPr/>
        </p:nvSpPr>
        <p:spPr>
          <a:xfrm>
            <a:off x="1707038" y="5040777"/>
            <a:ext cx="8582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คณะที่ปรึกษา</a:t>
            </a:r>
          </a:p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สำนักงานศูนย์วิจัยและให้คำปรึกษาแห่งมหาวิทยาลัยธรรมศาสตร์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E82A9-0AF4-6586-C022-A1B05D137ABA}"/>
              </a:ext>
            </a:extLst>
          </p:cNvPr>
          <p:cNvSpPr txBox="1"/>
          <p:nvPr/>
        </p:nvSpPr>
        <p:spPr>
          <a:xfrm>
            <a:off x="545188" y="1576037"/>
            <a:ext cx="110265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ประชุมเริ่มโครงการ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(Kick-off Meeting)</a:t>
            </a:r>
          </a:p>
          <a:p>
            <a:pPr algn="ctr"/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งานจ้างที่ปรึกษาจัดทำร่างข้อกำหนดและขอบเขตของงานจัดหา พัฒนา 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 และบำรุงรักษาระบบบริหารไฟฟ้าขัดข้อง (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OMS)</a:t>
            </a:r>
          </a:p>
        </p:txBody>
      </p:sp>
      <p:pic>
        <p:nvPicPr>
          <p:cNvPr id="8" name="Picture 2" descr="PEA การไฟฟ้าส่วนภูมิภาค – LOGO-TH">
            <a:extLst>
              <a:ext uri="{FF2B5EF4-FFF2-40B4-BE49-F238E27FC236}">
                <a16:creationId xmlns:a16="http://schemas.microsoft.com/office/drawing/2014/main" id="{08720015-CDC2-12C8-12AA-565E772E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7865"/>
            <a:ext cx="1554638" cy="15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0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6F5BB-E418-CEF3-25CB-F9673046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D743F-8AF9-BDBD-C03B-0409559C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80166-C71C-1D45-BB61-0787319A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1CAE6-B6D9-572A-CE18-8E9640B8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84" y="734496"/>
            <a:ext cx="6159170" cy="55027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7AC3D5-0DF6-7782-1260-AE623826ED4A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ADMS + OMS Products - Gartner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217C9-37B3-3C9A-1332-8563596D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7" y="1063571"/>
            <a:ext cx="2621665" cy="1162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260F01-FD1B-D9EE-AF72-F093987BD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847" y="856755"/>
            <a:ext cx="2355892" cy="1580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7A985-C248-D2EA-A749-EEC6DD0F5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2" y="2770379"/>
            <a:ext cx="2768094" cy="1356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5C3C1C-B6AD-88CA-4BE5-1DE2DFE85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7847" y="2925997"/>
            <a:ext cx="2693078" cy="1045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65C0D-E8E3-5558-7110-1E802E68A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2" y="4703741"/>
            <a:ext cx="2768093" cy="1003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16AE66-3208-0C3D-39EA-C92EC7F2D7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656" y="4503261"/>
            <a:ext cx="3196381" cy="16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2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83AA2-AEC5-577A-23A0-4EF94B37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4DDBE-1E2F-DB2D-73B3-BB73B9F73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A2D65-2CEF-EBCC-6E7A-B23BDFFC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53A5DA-98B9-6FBA-B9AC-7BAEADC8CE9B}"/>
              </a:ext>
            </a:extLst>
          </p:cNvPr>
          <p:cNvSpPr txBox="1"/>
          <p:nvPr/>
        </p:nvSpPr>
        <p:spPr>
          <a:xfrm>
            <a:off x="567566" y="13252"/>
            <a:ext cx="112556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การแลกเปลี่ยนข้อมูลระหว่างระบบ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FDCDF-8AD3-BEF2-87E3-A827F2E9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42" y="685809"/>
            <a:ext cx="8247215" cy="3325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826F59-A525-F23D-59FF-21E012BC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693" y="3931203"/>
            <a:ext cx="4239704" cy="23910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1F9C9F-DD57-9184-9319-607C35506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77"/>
          <a:stretch/>
        </p:blipFill>
        <p:spPr>
          <a:xfrm>
            <a:off x="212617" y="838015"/>
            <a:ext cx="3317261" cy="3044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353E6-C143-6425-1511-3AC02138FB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546" y="3530211"/>
            <a:ext cx="5233988" cy="2571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12B92C-8AFA-BA1C-349B-E8DC0E0C22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53" y="4683730"/>
            <a:ext cx="3398164" cy="1651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976CC7-2625-D1EF-7545-8B87BF505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2656" y="4032326"/>
            <a:ext cx="2862188" cy="19564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F3FF57-7366-CA34-490F-203299717E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8101" y="879440"/>
            <a:ext cx="2420769" cy="1518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2877B7-F50B-2E88-14B0-33C127643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4643" y="4979604"/>
            <a:ext cx="2909970" cy="1399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A5D33E2-554A-A16E-8693-7DD4A5D8670D}"/>
              </a:ext>
            </a:extLst>
          </p:cNvPr>
          <p:cNvSpPr/>
          <p:nvPr/>
        </p:nvSpPr>
        <p:spPr>
          <a:xfrm>
            <a:off x="629592" y="2952370"/>
            <a:ext cx="337968" cy="266224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49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8D4D16-BBFA-758F-20C6-FEC9BA367B8F}"/>
              </a:ext>
            </a:extLst>
          </p:cNvPr>
          <p:cNvSpPr/>
          <p:nvPr/>
        </p:nvSpPr>
        <p:spPr>
          <a:xfrm>
            <a:off x="278188" y="3662986"/>
            <a:ext cx="337968" cy="266224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52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E6457A-1C91-7BAA-564D-DC307406CD49}"/>
              </a:ext>
            </a:extLst>
          </p:cNvPr>
          <p:cNvSpPr/>
          <p:nvPr/>
        </p:nvSpPr>
        <p:spPr>
          <a:xfrm>
            <a:off x="4924269" y="771315"/>
            <a:ext cx="337968" cy="266224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51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F749B5-8297-52CF-4F29-2AD98712EB14}"/>
              </a:ext>
            </a:extLst>
          </p:cNvPr>
          <p:cNvSpPr/>
          <p:nvPr/>
        </p:nvSpPr>
        <p:spPr>
          <a:xfrm>
            <a:off x="3775001" y="4778694"/>
            <a:ext cx="337968" cy="266224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50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C96E0B-CF2A-B2CA-CDB3-E0589B7ED533}"/>
              </a:ext>
            </a:extLst>
          </p:cNvPr>
          <p:cNvSpPr/>
          <p:nvPr/>
        </p:nvSpPr>
        <p:spPr>
          <a:xfrm>
            <a:off x="7782124" y="5561279"/>
            <a:ext cx="337968" cy="266224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47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8C7B45-6423-6483-E9A9-5CBC31CD540D}"/>
              </a:ext>
            </a:extLst>
          </p:cNvPr>
          <p:cNvSpPr/>
          <p:nvPr/>
        </p:nvSpPr>
        <p:spPr>
          <a:xfrm>
            <a:off x="9839646" y="6034307"/>
            <a:ext cx="337968" cy="266224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51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CF2E832-4CD9-3E3D-10CA-F9AE14D0BE2F}"/>
              </a:ext>
            </a:extLst>
          </p:cNvPr>
          <p:cNvSpPr/>
          <p:nvPr/>
        </p:nvSpPr>
        <p:spPr>
          <a:xfrm>
            <a:off x="9791061" y="2025502"/>
            <a:ext cx="337968" cy="266224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55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7472C0-7EDE-5E33-DEB2-34BD45C99F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7224" y="1918370"/>
            <a:ext cx="6144335" cy="205755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2B5AD4F-1F65-6B54-809B-0C53A0382606}"/>
              </a:ext>
            </a:extLst>
          </p:cNvPr>
          <p:cNvSpPr/>
          <p:nvPr/>
        </p:nvSpPr>
        <p:spPr>
          <a:xfrm>
            <a:off x="3137946" y="1953037"/>
            <a:ext cx="337968" cy="266224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50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9BF0B-030C-E96B-1050-6BDBACECD5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2593" y="3062718"/>
            <a:ext cx="3555433" cy="20575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D4DC22-0DDF-CBC9-97BC-42F7BFC225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64089" y="2801192"/>
            <a:ext cx="931124" cy="120036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B9363FD-172E-23CE-4637-D491DE074636}"/>
              </a:ext>
            </a:extLst>
          </p:cNvPr>
          <p:cNvSpPr/>
          <p:nvPr/>
        </p:nvSpPr>
        <p:spPr>
          <a:xfrm>
            <a:off x="11485249" y="4753391"/>
            <a:ext cx="337968" cy="266224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/>
              <a:t>52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37F026-E969-7A43-9CC4-2AE0BE4939AF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106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1AA36-465E-57CB-6B7A-A1107BC3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53AF8-79A7-28CB-A793-9FDBF48E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678EF-0E34-5EF7-3152-75075CE4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Utilities Overview: How Does the Electricity Supply Chain Work?">
            <a:extLst>
              <a:ext uri="{FF2B5EF4-FFF2-40B4-BE49-F238E27FC236}">
                <a16:creationId xmlns:a16="http://schemas.microsoft.com/office/drawing/2014/main" id="{DACE667C-A21F-9A65-E768-1D11C9023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" b="13809"/>
          <a:stretch/>
        </p:blipFill>
        <p:spPr bwMode="auto">
          <a:xfrm>
            <a:off x="152401" y="796778"/>
            <a:ext cx="11869258" cy="535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52E927A-6453-63CE-C2C2-E4B61B62C5EE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600" dirty="0"/>
              <a:t>ระบบผลิตกระแสไฟฟ้า ระบบส่งกระแสไฟฟ้า ระบบจำหน่ายกระแสไฟฟ้า</a:t>
            </a:r>
            <a:endParaRPr lang="en-US" sz="36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43D25-0A30-E503-C00B-F7948818640F}"/>
              </a:ext>
            </a:extLst>
          </p:cNvPr>
          <p:cNvSpPr/>
          <p:nvPr/>
        </p:nvSpPr>
        <p:spPr>
          <a:xfrm>
            <a:off x="2389853" y="3065325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58840A-5289-9FCB-32D6-D508A07CA58C}"/>
              </a:ext>
            </a:extLst>
          </p:cNvPr>
          <p:cNvSpPr/>
          <p:nvPr/>
        </p:nvSpPr>
        <p:spPr>
          <a:xfrm>
            <a:off x="5702312" y="2976672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91AD3E-619C-0C67-A302-83D8E4397E92}"/>
              </a:ext>
            </a:extLst>
          </p:cNvPr>
          <p:cNvSpPr/>
          <p:nvPr/>
        </p:nvSpPr>
        <p:spPr>
          <a:xfrm>
            <a:off x="9014771" y="2888019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FF6A73-0CF0-E0CB-C76C-684227F99EED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41920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BCCE1-DE14-BECB-F256-D9AF3E9BB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E3EB4-6D94-27E2-FB04-70383C56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02892-3189-298F-19E6-D99412EC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E81D16-F3B1-C35C-0D97-178421273A09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Power System became more complicated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352BC-9640-F6C4-7BD4-B7D119DC8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0089" y="1669770"/>
            <a:ext cx="11761687" cy="4550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814AB0-43A5-E94F-62E5-173D1B4FE084}"/>
              </a:ext>
            </a:extLst>
          </p:cNvPr>
          <p:cNvSpPr/>
          <p:nvPr/>
        </p:nvSpPr>
        <p:spPr>
          <a:xfrm>
            <a:off x="536713" y="2206483"/>
            <a:ext cx="1992175" cy="2584174"/>
          </a:xfrm>
          <a:prstGeom prst="roundRect">
            <a:avLst>
              <a:gd name="adj" fmla="val 8196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6889EB-AF47-6A7C-7D3E-A61CBC51610C}"/>
              </a:ext>
            </a:extLst>
          </p:cNvPr>
          <p:cNvSpPr/>
          <p:nvPr/>
        </p:nvSpPr>
        <p:spPr>
          <a:xfrm>
            <a:off x="3213652" y="3260031"/>
            <a:ext cx="1992175" cy="1977272"/>
          </a:xfrm>
          <a:prstGeom prst="roundRect">
            <a:avLst>
              <a:gd name="adj" fmla="val 8196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13BF6B-04EE-094F-F4E1-35C014B8263B}"/>
              </a:ext>
            </a:extLst>
          </p:cNvPr>
          <p:cNvSpPr/>
          <p:nvPr/>
        </p:nvSpPr>
        <p:spPr>
          <a:xfrm>
            <a:off x="9614766" y="2549690"/>
            <a:ext cx="1992175" cy="1977272"/>
          </a:xfrm>
          <a:prstGeom prst="roundRect">
            <a:avLst>
              <a:gd name="adj" fmla="val 8196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CB5AA-3586-C402-3C37-ED0E24C5A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089" y="703487"/>
            <a:ext cx="1992176" cy="14478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2" descr="Product Detail | ระบบทะเบียน SME เพื่อการจัดซื้อจัดจ้างภาครัฐ">
            <a:extLst>
              <a:ext uri="{FF2B5EF4-FFF2-40B4-BE49-F238E27FC236}">
                <a16:creationId xmlns:a16="http://schemas.microsoft.com/office/drawing/2014/main" id="{BE8CBC80-CAE6-4CB1-05C1-233F2FEE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910" y="3891534"/>
            <a:ext cx="1714044" cy="171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0C0931-D952-24A6-9614-21AC678F1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7113" y="724637"/>
            <a:ext cx="2564296" cy="13952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4" descr="EGAT's first Floating Solar Project at Sirindhorn Dam combining hydropower  and solar power is the largest hybrid power generation in the world">
            <a:extLst>
              <a:ext uri="{FF2B5EF4-FFF2-40B4-BE49-F238E27FC236}">
                <a16:creationId xmlns:a16="http://schemas.microsoft.com/office/drawing/2014/main" id="{F2DDA093-25CD-EC1C-043F-2977A71E8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0" t="15745" b="9666"/>
          <a:stretch/>
        </p:blipFill>
        <p:spPr bwMode="auto">
          <a:xfrm>
            <a:off x="8359523" y="706665"/>
            <a:ext cx="1992175" cy="1359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Freezing wind turbines expansion in France would be 'mistake:' Engie CEO |  Arab News">
            <a:extLst>
              <a:ext uri="{FF2B5EF4-FFF2-40B4-BE49-F238E27FC236}">
                <a16:creationId xmlns:a16="http://schemas.microsoft.com/office/drawing/2014/main" id="{F4202218-B834-039E-F903-B2930975C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r="10524"/>
          <a:stretch/>
        </p:blipFill>
        <p:spPr bwMode="auto">
          <a:xfrm>
            <a:off x="8653231" y="4410068"/>
            <a:ext cx="1713707" cy="148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Philippines' first utility scale battery for grid stabilization – pv  magazine International">
            <a:extLst>
              <a:ext uri="{FF2B5EF4-FFF2-40B4-BE49-F238E27FC236}">
                <a16:creationId xmlns:a16="http://schemas.microsoft.com/office/drawing/2014/main" id="{309E8625-FD20-B3F5-0D12-BDBD1394B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7" t="10201" r="45932" b="31620"/>
          <a:stretch/>
        </p:blipFill>
        <p:spPr bwMode="auto">
          <a:xfrm>
            <a:off x="10458629" y="4745819"/>
            <a:ext cx="1693120" cy="135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CB0327-DFC7-F642-A3EA-514528F4F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3422" y="4861504"/>
            <a:ext cx="663655" cy="66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291EC6-6CBE-81BA-968E-6BA76AF12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4193" y="5530817"/>
            <a:ext cx="1065790" cy="736754"/>
          </a:xfrm>
          <a:prstGeom prst="rect">
            <a:avLst/>
          </a:prstGeom>
        </p:spPr>
      </p:pic>
      <p:pic>
        <p:nvPicPr>
          <p:cNvPr id="18" name="Picture 2" descr="Galaxy Industries' Venture into EV Charging Space with New Division 'Galaxy  Energy' - Asia Pacific | Energetica India Magazine">
            <a:extLst>
              <a:ext uri="{FF2B5EF4-FFF2-40B4-BE49-F238E27FC236}">
                <a16:creationId xmlns:a16="http://schemas.microsoft.com/office/drawing/2014/main" id="{7B8F306A-B476-3DB7-68F8-BCC7C583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07" y="5252542"/>
            <a:ext cx="1612348" cy="122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44C8BEF-A125-3E3A-28F5-A8CA9D832CE4}"/>
              </a:ext>
            </a:extLst>
          </p:cNvPr>
          <p:cNvSpPr/>
          <p:nvPr/>
        </p:nvSpPr>
        <p:spPr>
          <a:xfrm>
            <a:off x="1928291" y="690281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F7EDD1-0281-6AF6-E838-7EF0F40047C0}"/>
              </a:ext>
            </a:extLst>
          </p:cNvPr>
          <p:cNvSpPr/>
          <p:nvPr/>
        </p:nvSpPr>
        <p:spPr>
          <a:xfrm>
            <a:off x="3598078" y="707907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11B413D-A3DD-553C-8849-90B259C449DD}"/>
              </a:ext>
            </a:extLst>
          </p:cNvPr>
          <p:cNvSpPr/>
          <p:nvPr/>
        </p:nvSpPr>
        <p:spPr>
          <a:xfrm>
            <a:off x="5052744" y="4254302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9DDE3F0-82E1-1624-D92C-D3B03C0A27E5}"/>
              </a:ext>
            </a:extLst>
          </p:cNvPr>
          <p:cNvSpPr/>
          <p:nvPr/>
        </p:nvSpPr>
        <p:spPr>
          <a:xfrm>
            <a:off x="5584956" y="5169009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3B8CC5C-8AA7-CF71-6288-11A311B67D89}"/>
              </a:ext>
            </a:extLst>
          </p:cNvPr>
          <p:cNvSpPr/>
          <p:nvPr/>
        </p:nvSpPr>
        <p:spPr>
          <a:xfrm>
            <a:off x="7832255" y="4734400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A427F6-125C-EB03-BDB3-1EFBC25735B5}"/>
              </a:ext>
            </a:extLst>
          </p:cNvPr>
          <p:cNvSpPr/>
          <p:nvPr/>
        </p:nvSpPr>
        <p:spPr>
          <a:xfrm>
            <a:off x="8204482" y="5571812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52B250-9BCB-0B2E-B322-4E8CA54344C4}"/>
              </a:ext>
            </a:extLst>
          </p:cNvPr>
          <p:cNvSpPr/>
          <p:nvPr/>
        </p:nvSpPr>
        <p:spPr>
          <a:xfrm>
            <a:off x="10227903" y="662546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095389D-116B-AF7C-9DB2-57C0639A480C}"/>
              </a:ext>
            </a:extLst>
          </p:cNvPr>
          <p:cNvSpPr/>
          <p:nvPr/>
        </p:nvSpPr>
        <p:spPr>
          <a:xfrm>
            <a:off x="9780858" y="4248667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F38B93-17DE-16CB-96D9-9CDAF6A53C1C}"/>
              </a:ext>
            </a:extLst>
          </p:cNvPr>
          <p:cNvSpPr/>
          <p:nvPr/>
        </p:nvSpPr>
        <p:spPr>
          <a:xfrm>
            <a:off x="11827919" y="4618715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2E7DCA3-5BB7-5FAC-384C-FCE75D66AEEE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3090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D9BD5-63CA-FC44-A7A0-045E6A1C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ACC2C8-866E-D632-94B7-9DFC4AA5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9B50F-CC61-94BB-B023-7B1C2A30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72611C-5E7E-0EFF-F58F-E2291EAD5D3E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Grid Model in Substations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21139-E993-B462-00C9-03011EF29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2763"/>
          <a:stretch/>
        </p:blipFill>
        <p:spPr bwMode="auto">
          <a:xfrm>
            <a:off x="5196061" y="871177"/>
            <a:ext cx="6532114" cy="535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 descr="Figure 1. Construction parts of MV switchgear">
            <a:extLst>
              <a:ext uri="{FF2B5EF4-FFF2-40B4-BE49-F238E27FC236}">
                <a16:creationId xmlns:a16="http://schemas.microsoft.com/office/drawing/2014/main" id="{0F322907-88BB-A6E9-8D6B-60DFCB7F0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74" y="1046630"/>
            <a:ext cx="4996614" cy="424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C1E569-CE87-332A-3018-75A17A7545AE}"/>
              </a:ext>
            </a:extLst>
          </p:cNvPr>
          <p:cNvCxnSpPr>
            <a:cxnSpLocks/>
          </p:cNvCxnSpPr>
          <p:nvPr/>
        </p:nvCxnSpPr>
        <p:spPr>
          <a:xfrm>
            <a:off x="5029200" y="2206487"/>
            <a:ext cx="1570383" cy="50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F5119F-4C04-990F-5895-BE3CE8470045}"/>
              </a:ext>
            </a:extLst>
          </p:cNvPr>
          <p:cNvCxnSpPr>
            <a:cxnSpLocks/>
          </p:cNvCxnSpPr>
          <p:nvPr/>
        </p:nvCxnSpPr>
        <p:spPr>
          <a:xfrm>
            <a:off x="4671391" y="2713382"/>
            <a:ext cx="2405270" cy="50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5">
            <a:extLst>
              <a:ext uri="{FF2B5EF4-FFF2-40B4-BE49-F238E27FC236}">
                <a16:creationId xmlns:a16="http://schemas.microsoft.com/office/drawing/2014/main" id="{84C715F3-EF56-9352-48EF-B9F4D313B169}"/>
              </a:ext>
            </a:extLst>
          </p:cNvPr>
          <p:cNvSpPr/>
          <p:nvPr/>
        </p:nvSpPr>
        <p:spPr>
          <a:xfrm>
            <a:off x="6294120" y="2333961"/>
            <a:ext cx="1258504" cy="1963719"/>
          </a:xfrm>
          <a:prstGeom prst="roundRect">
            <a:avLst>
              <a:gd name="adj" fmla="val 8196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1303EF-E1C5-63D2-5C32-BA80C373487C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5811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41B9E5-768B-6AEA-B3ED-8D387ADC8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648A6-2DC8-9ED1-2692-4C1051E4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6DD08-D8FC-06B3-57FB-1D140E90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04B8B0-45DD-CC55-DFF4-36679F9566B5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CIM examples : busbar and breaker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B07E9D-589C-C214-2A06-B30B956AA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2763"/>
          <a:stretch/>
        </p:blipFill>
        <p:spPr bwMode="auto">
          <a:xfrm>
            <a:off x="5196061" y="871177"/>
            <a:ext cx="6532114" cy="535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E0C7DE-84A3-E364-4891-8D275F9267A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254664" y="3305679"/>
            <a:ext cx="1490797" cy="555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DA42B61-C17A-404D-CC87-7576CED8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4" y="3067902"/>
            <a:ext cx="3961419" cy="3138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3E675-A4C4-9C90-D189-89FA101BE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1" y="801107"/>
            <a:ext cx="5552509" cy="2042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0CDDF3-CEF7-5B68-E14A-5A0FAA71D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964" y="3861017"/>
            <a:ext cx="1549400" cy="850900"/>
          </a:xfrm>
          <a:prstGeom prst="rect">
            <a:avLst/>
          </a:prstGeom>
        </p:spPr>
      </p:pic>
      <p:sp>
        <p:nvSpPr>
          <p:cNvPr id="11" name="Rounded Rectangle 16">
            <a:extLst>
              <a:ext uri="{FF2B5EF4-FFF2-40B4-BE49-F238E27FC236}">
                <a16:creationId xmlns:a16="http://schemas.microsoft.com/office/drawing/2014/main" id="{0E1F8BF2-32C6-2997-F2E7-75C64FCBFAA1}"/>
              </a:ext>
            </a:extLst>
          </p:cNvPr>
          <p:cNvSpPr/>
          <p:nvPr/>
        </p:nvSpPr>
        <p:spPr>
          <a:xfrm>
            <a:off x="6294120" y="2333961"/>
            <a:ext cx="1258504" cy="1963719"/>
          </a:xfrm>
          <a:prstGeom prst="roundRect">
            <a:avLst>
              <a:gd name="adj" fmla="val 8196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8B0D17-CAB9-BAF1-B57B-247A0843476C}"/>
              </a:ext>
            </a:extLst>
          </p:cNvPr>
          <p:cNvSpPr/>
          <p:nvPr/>
        </p:nvSpPr>
        <p:spPr>
          <a:xfrm>
            <a:off x="324790" y="5391667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C2503D-E9CF-54AA-7BC1-C9EC80B57A27}"/>
              </a:ext>
            </a:extLst>
          </p:cNvPr>
          <p:cNvSpPr/>
          <p:nvPr/>
        </p:nvSpPr>
        <p:spPr>
          <a:xfrm>
            <a:off x="4559943" y="3725699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FB27E0-BDB1-145A-9312-7A09A28F82D4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65132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71513-0F6C-8523-1D06-8028DCA41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86478-F644-C025-2CD5-A5E18F96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5657A-8ADB-A93D-A92A-9E744957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EDCAB5-4BA0-CAA7-5E4A-9E31097EDD50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Grid Model in Distribution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FE962A-1D28-953B-0410-9401D8F0D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 r="54359"/>
          <a:stretch/>
        </p:blipFill>
        <p:spPr bwMode="auto">
          <a:xfrm>
            <a:off x="332153" y="625807"/>
            <a:ext cx="5812231" cy="560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39E0A-E66D-37CE-13AC-803856E99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948" y="1052315"/>
            <a:ext cx="4790612" cy="438462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8F6B3E-911C-81D7-05E2-A83D8939882D}"/>
              </a:ext>
            </a:extLst>
          </p:cNvPr>
          <p:cNvCxnSpPr>
            <a:cxnSpLocks/>
          </p:cNvCxnSpPr>
          <p:nvPr/>
        </p:nvCxnSpPr>
        <p:spPr>
          <a:xfrm flipH="1">
            <a:off x="6096000" y="2007704"/>
            <a:ext cx="1994453" cy="1048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8ABE9D-D3BF-4C50-BC24-C1482C77E95E}"/>
              </a:ext>
            </a:extLst>
          </p:cNvPr>
          <p:cNvCxnSpPr>
            <a:cxnSpLocks/>
          </p:cNvCxnSpPr>
          <p:nvPr/>
        </p:nvCxnSpPr>
        <p:spPr>
          <a:xfrm flipH="1" flipV="1">
            <a:off x="5546035" y="3637722"/>
            <a:ext cx="2345635" cy="51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4475F4-2CC2-6A7B-02FF-EECF94A19814}"/>
              </a:ext>
            </a:extLst>
          </p:cNvPr>
          <p:cNvCxnSpPr>
            <a:cxnSpLocks/>
          </p:cNvCxnSpPr>
          <p:nvPr/>
        </p:nvCxnSpPr>
        <p:spPr>
          <a:xfrm flipH="1" flipV="1">
            <a:off x="5546035" y="4472609"/>
            <a:ext cx="2027583" cy="218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25">
            <a:extLst>
              <a:ext uri="{FF2B5EF4-FFF2-40B4-BE49-F238E27FC236}">
                <a16:creationId xmlns:a16="http://schemas.microsoft.com/office/drawing/2014/main" id="{76927277-2B68-40A8-9D32-7697A253AB72}"/>
              </a:ext>
            </a:extLst>
          </p:cNvPr>
          <p:cNvSpPr/>
          <p:nvPr/>
        </p:nvSpPr>
        <p:spPr>
          <a:xfrm>
            <a:off x="4837496" y="3056290"/>
            <a:ext cx="953704" cy="964434"/>
          </a:xfrm>
          <a:prstGeom prst="roundRect">
            <a:avLst>
              <a:gd name="adj" fmla="val 8196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5CF447-7299-81F4-C2A4-613FA4A6A9BB}"/>
              </a:ext>
            </a:extLst>
          </p:cNvPr>
          <p:cNvSpPr/>
          <p:nvPr/>
        </p:nvSpPr>
        <p:spPr>
          <a:xfrm>
            <a:off x="5903871" y="2834003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CB5972-5D89-6C8E-6716-905BDAB11C3B}"/>
              </a:ext>
            </a:extLst>
          </p:cNvPr>
          <p:cNvSpPr/>
          <p:nvPr/>
        </p:nvSpPr>
        <p:spPr>
          <a:xfrm>
            <a:off x="8510193" y="1975159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AD7E04-829B-498C-36D9-351E3C9F2CEE}"/>
              </a:ext>
            </a:extLst>
          </p:cNvPr>
          <p:cNvSpPr/>
          <p:nvPr/>
        </p:nvSpPr>
        <p:spPr>
          <a:xfrm>
            <a:off x="5431819" y="3320086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EF8167-21D1-C7B3-3A6C-F169EC9ECC92}"/>
              </a:ext>
            </a:extLst>
          </p:cNvPr>
          <p:cNvSpPr/>
          <p:nvPr/>
        </p:nvSpPr>
        <p:spPr>
          <a:xfrm>
            <a:off x="5356975" y="3678009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2FB487-ED51-0F3E-9605-7F355A9345D8}"/>
              </a:ext>
            </a:extLst>
          </p:cNvPr>
          <p:cNvSpPr/>
          <p:nvPr/>
        </p:nvSpPr>
        <p:spPr>
          <a:xfrm>
            <a:off x="5030563" y="4155318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4AC0C9-9F37-0E99-998D-150BBF4AFF0F}"/>
              </a:ext>
            </a:extLst>
          </p:cNvPr>
          <p:cNvSpPr/>
          <p:nvPr/>
        </p:nvSpPr>
        <p:spPr>
          <a:xfrm>
            <a:off x="8752460" y="2996421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0CA139-2DEF-804A-F9CD-D5D7B60EF46E}"/>
              </a:ext>
            </a:extLst>
          </p:cNvPr>
          <p:cNvSpPr/>
          <p:nvPr/>
        </p:nvSpPr>
        <p:spPr>
          <a:xfrm>
            <a:off x="8904860" y="3256397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728B78-B537-F623-1116-FBA53015E9B4}"/>
              </a:ext>
            </a:extLst>
          </p:cNvPr>
          <p:cNvSpPr/>
          <p:nvPr/>
        </p:nvSpPr>
        <p:spPr>
          <a:xfrm>
            <a:off x="8035288" y="4793838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1CFA27-36FB-3552-58BD-F31A4FCF4661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670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108846-5EB9-2FD4-E726-BF51A059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356ED-BF92-B6BA-0C7B-0E0C1C78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A95A1-2203-8F5B-D250-7484FFA0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8572BAA-EAC2-205C-5FBB-AAFA11D88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 r="54359"/>
          <a:stretch/>
        </p:blipFill>
        <p:spPr bwMode="auto">
          <a:xfrm>
            <a:off x="332153" y="625807"/>
            <a:ext cx="5812231" cy="560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1ABDD5-52D4-7774-A706-C6B1B539289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498275" y="3495799"/>
            <a:ext cx="1074839" cy="99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266054-3CA4-564E-8B0F-D1D95F6F6B3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498275" y="3776353"/>
            <a:ext cx="1074839" cy="719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DFA7474-162A-A7C6-0767-9B2FCD45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1" y="2190050"/>
            <a:ext cx="1880494" cy="4119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9EF2C-7199-6389-28A1-E5F7F172C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784" y="625807"/>
            <a:ext cx="2493242" cy="1444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56AF0-D9A0-A74D-8AA4-167E18C58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114" y="2957511"/>
            <a:ext cx="2458140" cy="307635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28D9B3B-8470-8545-0E76-CCFED52BD287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/>
              <a:t>PowerTransformer</a:t>
            </a:r>
            <a:r>
              <a:rPr lang="en-US" sz="3600" dirty="0"/>
              <a:t> as Equipment and Asset</a:t>
            </a:r>
          </a:p>
        </p:txBody>
      </p:sp>
      <p:sp>
        <p:nvSpPr>
          <p:cNvPr id="12" name="Rounded Rectangle 22">
            <a:extLst>
              <a:ext uri="{FF2B5EF4-FFF2-40B4-BE49-F238E27FC236}">
                <a16:creationId xmlns:a16="http://schemas.microsoft.com/office/drawing/2014/main" id="{76002EE7-E88A-95FE-41F5-F90EE0C7D823}"/>
              </a:ext>
            </a:extLst>
          </p:cNvPr>
          <p:cNvSpPr/>
          <p:nvPr/>
        </p:nvSpPr>
        <p:spPr>
          <a:xfrm>
            <a:off x="5070176" y="3322320"/>
            <a:ext cx="599103" cy="579120"/>
          </a:xfrm>
          <a:prstGeom prst="roundRect">
            <a:avLst>
              <a:gd name="adj" fmla="val 8196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83AB25-EA41-0022-3E9A-FC4805FF280D}"/>
              </a:ext>
            </a:extLst>
          </p:cNvPr>
          <p:cNvSpPr/>
          <p:nvPr/>
        </p:nvSpPr>
        <p:spPr>
          <a:xfrm>
            <a:off x="8137450" y="2083508"/>
            <a:ext cx="278070" cy="254208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F3C305-A3F9-651B-E29B-173B8082C739}"/>
              </a:ext>
            </a:extLst>
          </p:cNvPr>
          <p:cNvSpPr/>
          <p:nvPr/>
        </p:nvSpPr>
        <p:spPr>
          <a:xfrm>
            <a:off x="7486900" y="2695089"/>
            <a:ext cx="278070" cy="254208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9AA50FF-FFC6-A075-741E-016F8A58130E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A71A77F-9DEC-CEFC-9843-03F2955E790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7802184" y="2070304"/>
            <a:ext cx="910221" cy="88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D7F96F-7F43-C932-C677-568626E59D6B}"/>
              </a:ext>
            </a:extLst>
          </p:cNvPr>
          <p:cNvCxnSpPr>
            <a:cxnSpLocks/>
          </p:cNvCxnSpPr>
          <p:nvPr/>
        </p:nvCxnSpPr>
        <p:spPr>
          <a:xfrm>
            <a:off x="9031254" y="2053378"/>
            <a:ext cx="1100286" cy="219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107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4D2652-87C5-C07F-CAD8-449F99841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C8C68-DF85-1CF1-7A10-1FF23C47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4B1B5-8979-A965-7407-0AD1C2FC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198CF-409E-75FA-8321-616B986A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883"/>
            <a:ext cx="12192000" cy="56502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1F858E-49F2-808A-8612-71EAF75A6380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CIM Profile : subset of CIM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1E20D7-F86C-3104-EEE9-61A99A985196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2973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E29B4-A161-CF2E-0D23-97DD558B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CA1B4D-D357-7D80-D724-FDEFBF42D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D8BC-F6A7-98F0-E42F-081B1BB43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97C7A8-B07F-E837-8111-0A0A1ABAA32E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CIM Object Identifier : </a:t>
            </a:r>
            <a:r>
              <a:rPr lang="en-US" sz="3600" dirty="0" err="1"/>
              <a:t>mRID</a:t>
            </a:r>
            <a:endParaRPr lang="en-US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C784A5-1346-51E9-8297-D2D4068E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756" y="1378096"/>
            <a:ext cx="12093931" cy="467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D04AB-D8EA-D151-D6E8-4BB8896A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619" y="5396096"/>
            <a:ext cx="7287795" cy="876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177BFF-21A6-4534-F653-6A3AACEC57BA}"/>
              </a:ext>
            </a:extLst>
          </p:cNvPr>
          <p:cNvSpPr txBox="1"/>
          <p:nvPr/>
        </p:nvSpPr>
        <p:spPr>
          <a:xfrm>
            <a:off x="262780" y="2468880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org1#1001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BF4F8-50B9-85D7-6038-08440EC0A1E1}"/>
              </a:ext>
            </a:extLst>
          </p:cNvPr>
          <p:cNvSpPr txBox="1"/>
          <p:nvPr/>
        </p:nvSpPr>
        <p:spPr>
          <a:xfrm>
            <a:off x="2000140" y="1798320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org1#1002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99EF9-EF89-876A-C627-7703315BD375}"/>
              </a:ext>
            </a:extLst>
          </p:cNvPr>
          <p:cNvSpPr txBox="1"/>
          <p:nvPr/>
        </p:nvSpPr>
        <p:spPr>
          <a:xfrm>
            <a:off x="4559579" y="2284363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org2#1003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7AD4C-E027-9080-2FA0-0BF318B6D7AE}"/>
              </a:ext>
            </a:extLst>
          </p:cNvPr>
          <p:cNvSpPr txBox="1"/>
          <p:nvPr/>
        </p:nvSpPr>
        <p:spPr>
          <a:xfrm>
            <a:off x="144493" y="4876800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org1#1003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DA76F-6B96-3861-128C-801D1FB3666E}"/>
              </a:ext>
            </a:extLst>
          </p:cNvPr>
          <p:cNvSpPr txBox="1"/>
          <p:nvPr/>
        </p:nvSpPr>
        <p:spPr>
          <a:xfrm>
            <a:off x="2289700" y="3169178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bd#1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FB974-16A2-E33F-F90E-C24162096BDE}"/>
              </a:ext>
            </a:extLst>
          </p:cNvPr>
          <p:cNvSpPr txBox="1"/>
          <p:nvPr/>
        </p:nvSpPr>
        <p:spPr>
          <a:xfrm>
            <a:off x="3172739" y="5000357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org2#1002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581FE-142B-D2D3-FF01-DBFA066C9832}"/>
              </a:ext>
            </a:extLst>
          </p:cNvPr>
          <p:cNvSpPr txBox="1"/>
          <p:nvPr/>
        </p:nvSpPr>
        <p:spPr>
          <a:xfrm>
            <a:off x="1721373" y="3897139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org2#1001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3C604-BA26-F8D7-19BC-AD5605034AEC}"/>
              </a:ext>
            </a:extLst>
          </p:cNvPr>
          <p:cNvSpPr txBox="1"/>
          <p:nvPr/>
        </p:nvSpPr>
        <p:spPr>
          <a:xfrm>
            <a:off x="6086721" y="4311284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org2#1004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AE332-0DC2-676F-FFB9-97CAC55BB58A}"/>
              </a:ext>
            </a:extLst>
          </p:cNvPr>
          <p:cNvSpPr txBox="1"/>
          <p:nvPr/>
        </p:nvSpPr>
        <p:spPr>
          <a:xfrm>
            <a:off x="9363578" y="3214935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bd#2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4FFD1-1F95-5491-A6C5-AB5BED9B7AFF}"/>
              </a:ext>
            </a:extLst>
          </p:cNvPr>
          <p:cNvSpPr txBox="1"/>
          <p:nvPr/>
        </p:nvSpPr>
        <p:spPr>
          <a:xfrm>
            <a:off x="7339290" y="2130327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org2#1005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B13FE-3ACC-7CB2-E981-072579A5B4C1}"/>
              </a:ext>
            </a:extLst>
          </p:cNvPr>
          <p:cNvSpPr txBox="1"/>
          <p:nvPr/>
        </p:nvSpPr>
        <p:spPr>
          <a:xfrm>
            <a:off x="6252100" y="1245271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org2#1006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5C7F94-2A71-6D67-CE25-4F77590E443D}"/>
              </a:ext>
            </a:extLst>
          </p:cNvPr>
          <p:cNvSpPr txBox="1"/>
          <p:nvPr/>
        </p:nvSpPr>
        <p:spPr>
          <a:xfrm>
            <a:off x="8987440" y="1567931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org3#1001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34512-7943-85F5-3E3A-6D4F8A4BD60F}"/>
              </a:ext>
            </a:extLst>
          </p:cNvPr>
          <p:cNvSpPr txBox="1"/>
          <p:nvPr/>
        </p:nvSpPr>
        <p:spPr>
          <a:xfrm>
            <a:off x="10555993" y="1271341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org3#1002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54A00-0484-76B6-E557-CF27AF81F12A}"/>
              </a:ext>
            </a:extLst>
          </p:cNvPr>
          <p:cNvSpPr txBox="1"/>
          <p:nvPr/>
        </p:nvSpPr>
        <p:spPr>
          <a:xfrm>
            <a:off x="10629613" y="4296776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org3#1004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9DC6F0-D909-CBBF-2FDC-4F0FB9359242}"/>
              </a:ext>
            </a:extLst>
          </p:cNvPr>
          <p:cNvSpPr txBox="1"/>
          <p:nvPr/>
        </p:nvSpPr>
        <p:spPr>
          <a:xfrm>
            <a:off x="10644853" y="3663746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org3#1003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71CA97-5285-81D2-AE66-F40BD6D2A4B4}"/>
              </a:ext>
            </a:extLst>
          </p:cNvPr>
          <p:cNvSpPr txBox="1"/>
          <p:nvPr/>
        </p:nvSpPr>
        <p:spPr>
          <a:xfrm>
            <a:off x="7227710" y="4679664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org2#1007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3A84FF-292D-18DC-B976-76DD03674BDE}"/>
              </a:ext>
            </a:extLst>
          </p:cNvPr>
          <p:cNvSpPr txBox="1"/>
          <p:nvPr/>
        </p:nvSpPr>
        <p:spPr>
          <a:xfrm>
            <a:off x="8982150" y="4668012"/>
            <a:ext cx="1082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org2#1008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498FC2-D51E-45BF-0A66-32749FD26C23}"/>
              </a:ext>
            </a:extLst>
          </p:cNvPr>
          <p:cNvSpPr/>
          <p:nvPr/>
        </p:nvSpPr>
        <p:spPr>
          <a:xfrm>
            <a:off x="943072" y="1642646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2079FB6-25F7-E864-4A3C-01F85F9A3E3F}"/>
              </a:ext>
            </a:extLst>
          </p:cNvPr>
          <p:cNvSpPr/>
          <p:nvPr/>
        </p:nvSpPr>
        <p:spPr>
          <a:xfrm>
            <a:off x="5505884" y="1512545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A9B97A-7831-B8C1-E053-F0BEA6D3DF36}"/>
              </a:ext>
            </a:extLst>
          </p:cNvPr>
          <p:cNvSpPr/>
          <p:nvPr/>
        </p:nvSpPr>
        <p:spPr>
          <a:xfrm>
            <a:off x="10472106" y="2108582"/>
            <a:ext cx="278070" cy="25420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36A660-DAD6-EB9D-3A7A-C8D5C5D9A04C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911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DFC29-7F58-81A1-4D4F-906B9B4A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C757D-522C-83C6-A06A-FCE4D057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41565-A12C-15A4-98A3-DAA67969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F017EE-C1B5-6D04-01F7-286C2127F677}"/>
              </a:ext>
            </a:extLst>
          </p:cNvPr>
          <p:cNvSpPr/>
          <p:nvPr/>
        </p:nvSpPr>
        <p:spPr>
          <a:xfrm>
            <a:off x="1546578" y="1273096"/>
            <a:ext cx="8824224" cy="4743881"/>
          </a:xfrm>
          <a:prstGeom prst="roundRect">
            <a:avLst>
              <a:gd name="adj" fmla="val 5662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91440" rtlCol="0" anchor="ctr"/>
          <a:lstStyle/>
          <a:p>
            <a:pPr lvl="1">
              <a:lnSpc>
                <a:spcPct val="150000"/>
              </a:lnSpc>
            </a:pP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 โครงสร้างการบริหารงาน</a:t>
            </a:r>
            <a:endParaRPr lang="en-US" sz="4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แผนการดำเนินงาน</a:t>
            </a:r>
          </a:p>
          <a:p>
            <a:pPr lvl="1">
              <a:lnSpc>
                <a:spcPct val="150000"/>
              </a:lnSpc>
            </a:pP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 เครื่องมือในการดำเนินงาน</a:t>
            </a:r>
            <a:endParaRPr lang="en-US" sz="4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4. </a:t>
            </a: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ช่องทางการประสานงาน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78650-5563-3F78-E203-C7E2D26F4BF0}"/>
              </a:ext>
            </a:extLst>
          </p:cNvPr>
          <p:cNvSpPr txBox="1"/>
          <p:nvPr/>
        </p:nvSpPr>
        <p:spPr>
          <a:xfrm>
            <a:off x="1788078" y="15972"/>
            <a:ext cx="8582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หัวข้อนำเสนอ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64280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D341A-5720-EDE2-63B3-6077EB23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A7DF9-3094-27E1-F19B-E7115E33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310BA-629C-0167-2598-F56A3819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9FF7F-3C79-7AC0-F669-EC4B86A44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714732"/>
            <a:ext cx="11763375" cy="56439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68E2D7-3E9E-00E6-B050-8AB0CD9977CF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Chula + TU Project 2012 : Data Integration Plan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880C52-FEFF-7875-7344-77C1B80F73FD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9169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734ED-E400-805C-639D-155A5704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28D59-305F-21D2-3D06-831E74E6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3AA8D-3FE4-85F6-9AD9-F8051D7B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1E77E-2DAE-8EAD-FB54-2D4AA5B6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1403"/>
            <a:ext cx="6565900" cy="44151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42DBE-4C75-B100-2503-4D1B8C31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972" y="825776"/>
            <a:ext cx="6948153" cy="4415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DCA009-F9E7-EE31-5DD1-EE755153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301" y="1221409"/>
            <a:ext cx="6948153" cy="4415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C6350-E678-899B-F85E-C7370229B8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55653" b="37977"/>
          <a:stretch/>
        </p:blipFill>
        <p:spPr>
          <a:xfrm>
            <a:off x="523875" y="1153690"/>
            <a:ext cx="5438298" cy="1753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2A92C1A-F8E3-67C6-F8E9-01DFE17BF989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Chula + TU Project 2012 : Data Integration Plan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3650F0-2CAD-2E86-C493-96459F7B5158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100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5F49F-B812-109D-2062-77E4F2D1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27E8D3-97B5-734A-42D9-698A2EF03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C20A5-92DF-4CAB-2F5D-639380C8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D405F-525D-EBDF-5D98-99E0FBFE8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05490"/>
            <a:ext cx="6631040" cy="342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CD31A-CBD9-5926-4924-1CABE436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3" y="1934549"/>
            <a:ext cx="5925564" cy="3184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CC482E-C719-DB08-DFA5-F2E96BF4A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453" y="975691"/>
            <a:ext cx="7397962" cy="2956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58B776-1C8D-D99C-73AE-693DEE4B3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687" y="2937370"/>
            <a:ext cx="6415313" cy="337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7E9E6A-9C6D-1B7E-DEA9-AEC1CA0B6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218" y="2579142"/>
            <a:ext cx="8467269" cy="33727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082CF2C-ADAE-1D52-C17F-8489C7E5E528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Chula + TU Project 2012 : Data Integration Plan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1C964D-09C4-AB89-4276-FD235540C0C1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40574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9E322-56E6-9607-441D-E4C4D627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8F88-A9FC-79CB-7634-8CBE11294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80CF-7262-D4E6-1662-441AC477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B55D2-B81D-577E-B2A1-D9A0DA8C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9" y="691472"/>
            <a:ext cx="11706225" cy="56529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DA66A0-F1B3-4C71-4E7A-0C7EBD88A64F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Chula + TU Project 2012 : Data Integration Plan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D5BCC-8492-E379-6D95-15E14578A930}"/>
              </a:ext>
            </a:extLst>
          </p:cNvPr>
          <p:cNvSpPr/>
          <p:nvPr/>
        </p:nvSpPr>
        <p:spPr>
          <a:xfrm>
            <a:off x="9278164" y="858603"/>
            <a:ext cx="2050841" cy="2273704"/>
          </a:xfrm>
          <a:prstGeom prst="roundRect">
            <a:avLst>
              <a:gd name="adj" fmla="val 5662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ค้นพบว่า</a:t>
            </a:r>
          </a:p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การเชื่อมโยง</a:t>
            </a:r>
          </a:p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มีมากว่า </a:t>
            </a:r>
            <a:r>
              <a:rPr lang="en-US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200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9732A6-C8D5-3D31-8265-E5563E3E7D1D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99246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65BBB-2D17-497C-904D-14FCEEDD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8E19D3-4346-60BF-37E3-817B7ABB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CDCD5-C492-69F3-43E8-A6BEC1D0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4B042-1F0B-36F2-FBAF-01A3954B6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28"/>
            <a:ext cx="12192000" cy="542934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529201E-CD79-0187-9347-79EE83EBF439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600" dirty="0"/>
              <a:t>วิเคราะห์ปัจจัยสำคัญในการเชื่อมโยง</a:t>
            </a:r>
            <a:endParaRPr lang="en-US" sz="3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E4E973-0E50-C10E-DEC8-774C31D5BD30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3976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20365-1341-06E4-1DBD-23F4D8B22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2BCC5-85D6-BF6D-A073-9B4A2BD7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ABEE4-121D-BCE2-4B1C-1823C3C5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E387F-07AE-9521-2D13-338E8D0D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14" y="795976"/>
            <a:ext cx="5707905" cy="391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BC0E8-6252-CC69-64B5-30893A9B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33" y="1192994"/>
            <a:ext cx="5434490" cy="3730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4D78D-DE22-0EA5-8E61-B95198C1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224" y="1513555"/>
            <a:ext cx="5660843" cy="3886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DEBA68-177B-3687-87AE-90895D6FE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709" y="1807256"/>
            <a:ext cx="5707903" cy="3918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72A651-54C1-2758-D530-4E639FD8A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706" y="2090188"/>
            <a:ext cx="5707903" cy="3918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CB00A-3B63-D083-73E7-B04C3E89F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006" y="2447764"/>
            <a:ext cx="5707904" cy="39183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111AE-7E12-78BD-44FC-30EF2553DAE8}"/>
              </a:ext>
            </a:extLst>
          </p:cNvPr>
          <p:cNvSpPr txBox="1"/>
          <p:nvPr/>
        </p:nvSpPr>
        <p:spPr>
          <a:xfrm>
            <a:off x="1414680" y="15972"/>
            <a:ext cx="9329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CIM Standard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ถูกใช้ในการแลกเปลี่ยนข้อมูล ยุโรป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A5B688-8F59-308D-C8DF-DF44A8AD5D90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83535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BD5B9-70F9-9F5D-F46A-80CB0F4F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C9014-533A-0F4F-C0A3-B77A6E568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FF31A-04BE-FC36-16C0-E4D6E203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E7045A-3373-34C4-DE55-8826A656F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87" b="6709"/>
          <a:stretch/>
        </p:blipFill>
        <p:spPr>
          <a:xfrm>
            <a:off x="419099" y="4613115"/>
            <a:ext cx="9001125" cy="1655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89F1C4-A62A-7B98-DB94-33C999689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2"/>
          <a:stretch/>
        </p:blipFill>
        <p:spPr>
          <a:xfrm>
            <a:off x="3048004" y="2746514"/>
            <a:ext cx="8934450" cy="1655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399AC-6C1F-C55D-9E10-814968B8E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094" y="919421"/>
            <a:ext cx="5456320" cy="1546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9DE013-4803-67E8-CAB3-61787023B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43" y="1004258"/>
            <a:ext cx="6198268" cy="1461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71D3F4E-232A-99AB-2A4D-B94A08185D69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6365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PEA in</a:t>
            </a:r>
            <a:r>
              <a:rPr lang="th-TH" sz="3600" dirty="0"/>
              <a:t> </a:t>
            </a:r>
            <a:r>
              <a:rPr lang="en-US" sz="3600" dirty="0"/>
              <a:t>CIM conference 2013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260B3C-B430-7CB3-FE01-3397FFBDB3D3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191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A6E77-746F-9D9A-9E6B-3BD93405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B5272-153A-1988-519F-2A438382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99B9A-9E04-6F37-DA17-65B7EDA0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46FA2-5563-6227-2906-CDC1BEBB5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7" y="817122"/>
            <a:ext cx="11846272" cy="52918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FD13F5-E59C-8DB9-9702-5B345893C1CF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TU proposed CIM Project in 2014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BCB82B-CCD2-A1EB-B510-8DF4FE9F2814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43238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1012C-278D-F9DC-F648-C9CB4B7F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45470-E7B5-72D6-E3E0-669E1A6C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1AF98-C81A-DB7E-F648-9500306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4D092-9597-35D3-8C7B-2987F005C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874" y="2114248"/>
            <a:ext cx="5411492" cy="4230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C4690B-F751-BDEA-6BD0-CC31A86CB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3864" y="2957841"/>
            <a:ext cx="5188590" cy="3387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79C6E-144E-A572-5EDA-A1002F74A7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431"/>
          <a:stretch/>
        </p:blipFill>
        <p:spPr>
          <a:xfrm>
            <a:off x="2098362" y="939689"/>
            <a:ext cx="6859230" cy="33870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304DBE-ED6D-1FE1-2884-D085F6771A28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TU CIM Project 2018 : Jay Britton and Thammasat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BE3A48-0217-8088-FB84-16A509DC8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80" y="1030201"/>
            <a:ext cx="1127742" cy="14594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2FBE407-5308-54B9-A7B9-3BEA983C3560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21683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71B69-83FA-CF07-8FDA-347B3DA88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652BE-7173-E31E-D2F2-9A83337A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A3301-AC10-01B1-DF43-E3C2202F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7A56F-4F98-7350-9559-D1846D2D0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4" r="18936"/>
          <a:stretch/>
        </p:blipFill>
        <p:spPr>
          <a:xfrm>
            <a:off x="1177559" y="657726"/>
            <a:ext cx="9788401" cy="57065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255287-EDDC-77E1-4826-A55AE8EC4744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TU CIM Project 2018 : CIM based grid data exchange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7C2573-7D4F-4E31-6664-5C8BB068B483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7595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5AF590-36A8-7D35-E5CB-1461CD56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F6622-0CE2-E811-6560-B93E2D0F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EA160-2F5A-234B-B751-D345BEB6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63599D-D70D-067D-379F-BA0FDA9D2E0A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โครงสร้างการบริหารงาน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59D050-FE49-E5BE-4CC0-FC2140A24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768" y="627731"/>
            <a:ext cx="6461599" cy="5691466"/>
          </a:xfrm>
          <a:prstGeom prst="rect">
            <a:avLst/>
          </a:prstGeom>
        </p:spPr>
      </p:pic>
      <p:pic>
        <p:nvPicPr>
          <p:cNvPr id="7" name="Picture 2" descr="PEA การไฟฟ้าส่วนภูมิภาค – LOGO-TH">
            <a:extLst>
              <a:ext uri="{FF2B5EF4-FFF2-40B4-BE49-F238E27FC236}">
                <a16:creationId xmlns:a16="http://schemas.microsoft.com/office/drawing/2014/main" id="{F8FA2B73-EEE7-52A5-5CE0-741DC41A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3" y="1777399"/>
            <a:ext cx="1957764" cy="195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4DF7C6-2B6E-FE89-ACD9-C11571EB7B7B}"/>
              </a:ext>
            </a:extLst>
          </p:cNvPr>
          <p:cNvSpPr/>
          <p:nvPr/>
        </p:nvSpPr>
        <p:spPr>
          <a:xfrm>
            <a:off x="-454256" y="3498792"/>
            <a:ext cx="5051834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OMS</a:t>
            </a:r>
          </a:p>
        </p:txBody>
      </p:sp>
    </p:spTree>
    <p:extLst>
      <p:ext uri="{BB962C8B-B14F-4D97-AF65-F5344CB8AC3E}">
        <p14:creationId xmlns:p14="http://schemas.microsoft.com/office/powerpoint/2010/main" val="2337846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127260-07DD-C00B-C4D1-A3C3B0DCF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54463-E881-D9CE-1E0E-8B16DD41C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79EB1-E5C6-017F-AA81-B350414F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7D731-C24C-F695-1215-70FF0C7E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8" y="915433"/>
            <a:ext cx="4571763" cy="2800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0B417-1B53-C9B5-5595-F8CED469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7" y="2444087"/>
            <a:ext cx="5750035" cy="3498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3868A-AC26-2195-8862-4E9171471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5583" y="783599"/>
            <a:ext cx="6010326" cy="28005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029707-653E-5F26-D7B5-B70DDDD2754D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TU CIM Project 2018 : CIM based PSI SCADA connection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33B497-0D47-7F46-5B15-2A3EF7F67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1251" y="3301511"/>
            <a:ext cx="4392902" cy="321669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6C1DC-6A56-E262-25B3-60BEC187D7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r="31801"/>
          <a:stretch/>
        </p:blipFill>
        <p:spPr>
          <a:xfrm>
            <a:off x="7779435" y="2901697"/>
            <a:ext cx="4066832" cy="304087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19AD05C-5A7E-7A7C-1BC9-04C46753D0CC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0722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02C087-5583-D277-7364-5DB62095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6FD6A-5992-19E0-613E-0188F680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9B93A-A8B5-E338-8343-A01D34CB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FBCD1-23A9-3344-DDBD-4CD814B98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76" y="908002"/>
            <a:ext cx="4368642" cy="2407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FAF38-C3E1-7D46-F2EA-E49BBE403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227" y="832100"/>
            <a:ext cx="5845773" cy="2854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66CB9-69B3-C63C-0CD5-E9C614964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268" y="2480065"/>
            <a:ext cx="6813355" cy="3094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1F5CCF6-0671-0137-DA41-1724F573BFBC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600"/>
              <a:t>ประสบการณ์เชื่อมโยง </a:t>
            </a:r>
            <a:r>
              <a:rPr lang="en-US" sz="3600"/>
              <a:t>GIS-PSI </a:t>
            </a:r>
            <a:r>
              <a:rPr lang="th-TH" sz="3600"/>
              <a:t>ภายใต้โครงการวิจัย</a:t>
            </a:r>
            <a:endParaRPr lang="en-US" sz="3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0CBB7-3426-7507-32DF-42563F7A2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20" y="3331548"/>
            <a:ext cx="5999096" cy="2933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BE78B68-5016-AC0E-81BF-AE831C945953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05813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C9564-4107-27FF-F4A0-506637E7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AD7D9-4CE7-808A-778E-EDBA4CA5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0ACF2-3086-704D-5A1D-A098628FB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CD6DE-46BE-05BA-1A9D-1963ED97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000"/>
            <a:ext cx="12192000" cy="511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B17F1B-5BC3-A470-5723-4BBB973DB05C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5398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600" dirty="0">
                <a:cs typeface="+mn-cs"/>
              </a:rPr>
              <a:t>ถ้าไม่ใช้มาตรฐาน </a:t>
            </a:r>
            <a:r>
              <a:rPr lang="en-US" sz="3600" dirty="0">
                <a:cs typeface="+mn-cs"/>
              </a:rPr>
              <a:t>CIM </a:t>
            </a:r>
            <a:r>
              <a:rPr lang="th-TH" sz="3600" dirty="0">
                <a:cs typeface="+mn-cs"/>
              </a:rPr>
              <a:t>อาจทำให้</a:t>
            </a:r>
            <a:endParaRPr lang="en-US" sz="3600" dirty="0"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A7B7BE-0EEB-AD49-D8A2-C00FB60E3174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4413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212E9-543E-0243-9E4D-459099636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46DED-C3AA-7541-B46E-60776797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19E4F-C0FF-974D-DDBF-804F6D88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DC583-AC67-5DF0-B548-5246FF22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3" y="738274"/>
            <a:ext cx="6980844" cy="5550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B21A7-1924-717C-AF47-E8B29FACC503}"/>
              </a:ext>
            </a:extLst>
          </p:cNvPr>
          <p:cNvSpPr txBox="1"/>
          <p:nvPr/>
        </p:nvSpPr>
        <p:spPr>
          <a:xfrm>
            <a:off x="1788078" y="15972"/>
            <a:ext cx="8582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New Standard : GMM based on CIM</a:t>
            </a: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450AC833-944B-D445-FB3D-19640350A72E}"/>
              </a:ext>
            </a:extLst>
          </p:cNvPr>
          <p:cNvSpPr/>
          <p:nvPr/>
        </p:nvSpPr>
        <p:spPr>
          <a:xfrm>
            <a:off x="9843686" y="1405233"/>
            <a:ext cx="1576288" cy="493553"/>
          </a:xfrm>
          <a:prstGeom prst="roundRect">
            <a:avLst/>
          </a:prstGeom>
          <a:solidFill>
            <a:srgbClr val="A3A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CBS I/II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E5400E19-9748-FE3D-B98C-C4FC26C73C9C}"/>
              </a:ext>
            </a:extLst>
          </p:cNvPr>
          <p:cNvSpPr/>
          <p:nvPr/>
        </p:nvSpPr>
        <p:spPr>
          <a:xfrm>
            <a:off x="9843685" y="2056536"/>
            <a:ext cx="1576288" cy="493553"/>
          </a:xfrm>
          <a:prstGeom prst="roundRect">
            <a:avLst/>
          </a:prstGeom>
          <a:solidFill>
            <a:srgbClr val="A3A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SAP-ISU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78CEDF35-2DE4-8B34-D738-266F8F781B22}"/>
              </a:ext>
            </a:extLst>
          </p:cNvPr>
          <p:cNvSpPr/>
          <p:nvPr/>
        </p:nvSpPr>
        <p:spPr>
          <a:xfrm>
            <a:off x="9859347" y="2664823"/>
            <a:ext cx="1576288" cy="493553"/>
          </a:xfrm>
          <a:prstGeom prst="roundRect">
            <a:avLst/>
          </a:prstGeom>
          <a:solidFill>
            <a:srgbClr val="A3A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SAP-ADS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BF577DD7-32E9-0934-CDED-1396709D69FD}"/>
              </a:ext>
            </a:extLst>
          </p:cNvPr>
          <p:cNvSpPr/>
          <p:nvPr/>
        </p:nvSpPr>
        <p:spPr>
          <a:xfrm>
            <a:off x="9856107" y="3264694"/>
            <a:ext cx="1576288" cy="493553"/>
          </a:xfrm>
          <a:prstGeom prst="roundRect">
            <a:avLst/>
          </a:prstGeom>
          <a:solidFill>
            <a:srgbClr val="A3A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SAP-PS</a:t>
            </a: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110ABB74-EE5D-BA05-E348-17F7D0F804A2}"/>
              </a:ext>
            </a:extLst>
          </p:cNvPr>
          <p:cNvSpPr/>
          <p:nvPr/>
        </p:nvSpPr>
        <p:spPr>
          <a:xfrm>
            <a:off x="9830061" y="3875422"/>
            <a:ext cx="1576288" cy="493553"/>
          </a:xfrm>
          <a:prstGeom prst="roundRect">
            <a:avLst/>
          </a:prstGeom>
          <a:solidFill>
            <a:srgbClr val="A3A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AMI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659AA8EE-398E-8A7A-A99B-DE24E623F000}"/>
              </a:ext>
            </a:extLst>
          </p:cNvPr>
          <p:cNvSpPr/>
          <p:nvPr/>
        </p:nvSpPr>
        <p:spPr>
          <a:xfrm>
            <a:off x="9830060" y="4472852"/>
            <a:ext cx="1576288" cy="493553"/>
          </a:xfrm>
          <a:prstGeom prst="roundRect">
            <a:avLst/>
          </a:prstGeom>
          <a:solidFill>
            <a:srgbClr val="A3A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AMR</a:t>
            </a: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A674E44F-4F78-CB28-940E-AD0C9C238550}"/>
              </a:ext>
            </a:extLst>
          </p:cNvPr>
          <p:cNvSpPr/>
          <p:nvPr/>
        </p:nvSpPr>
        <p:spPr>
          <a:xfrm>
            <a:off x="9830059" y="5112127"/>
            <a:ext cx="1576288" cy="493553"/>
          </a:xfrm>
          <a:prstGeom prst="roundRect">
            <a:avLst/>
          </a:prstGeom>
          <a:solidFill>
            <a:srgbClr val="A3A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Meter</a:t>
            </a: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F8D03E58-C11C-1D33-5371-6220CB759C94}"/>
              </a:ext>
            </a:extLst>
          </p:cNvPr>
          <p:cNvSpPr/>
          <p:nvPr/>
        </p:nvSpPr>
        <p:spPr>
          <a:xfrm>
            <a:off x="9857011" y="799934"/>
            <a:ext cx="1576288" cy="493553"/>
          </a:xfrm>
          <a:prstGeom prst="roundRect">
            <a:avLst/>
          </a:prstGeom>
          <a:solidFill>
            <a:srgbClr val="A3A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</a:t>
            </a:r>
          </a:p>
        </p:txBody>
      </p: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B34250C5-C3F5-A899-5698-1F3616D8B7D2}"/>
              </a:ext>
            </a:extLst>
          </p:cNvPr>
          <p:cNvSpPr/>
          <p:nvPr/>
        </p:nvSpPr>
        <p:spPr>
          <a:xfrm>
            <a:off x="9836652" y="5734883"/>
            <a:ext cx="1576288" cy="493553"/>
          </a:xfrm>
          <a:prstGeom prst="roundRect">
            <a:avLst/>
          </a:prstGeom>
          <a:solidFill>
            <a:srgbClr val="A3A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BPM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15FFFD-E4E2-EFB4-CCC3-29F55B12BE83}"/>
              </a:ext>
            </a:extLst>
          </p:cNvPr>
          <p:cNvSpPr/>
          <p:nvPr/>
        </p:nvSpPr>
        <p:spPr>
          <a:xfrm>
            <a:off x="4091555" y="3022190"/>
            <a:ext cx="3190670" cy="1808029"/>
          </a:xfrm>
          <a:prstGeom prst="ellipse">
            <a:avLst/>
          </a:prstGeom>
          <a:solidFill>
            <a:schemeClr val="accent4">
              <a:lumMod val="40000"/>
              <a:lumOff val="60000"/>
              <a:alpha val="46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GMM</a:t>
            </a:r>
          </a:p>
          <a:p>
            <a:pPr algn="ctr"/>
            <a:r>
              <a:rPr lang="en-US" sz="4400" dirty="0"/>
              <a:t>develop</a:t>
            </a:r>
          </a:p>
        </p:txBody>
      </p:sp>
      <p:sp>
        <p:nvSpPr>
          <p:cNvPr id="17" name="Rounded Rectangle 18">
            <a:extLst>
              <a:ext uri="{FF2B5EF4-FFF2-40B4-BE49-F238E27FC236}">
                <a16:creationId xmlns:a16="http://schemas.microsoft.com/office/drawing/2014/main" id="{D5659F85-D483-2AB7-C884-C41CBBBE5007}"/>
              </a:ext>
            </a:extLst>
          </p:cNvPr>
          <p:cNvSpPr/>
          <p:nvPr/>
        </p:nvSpPr>
        <p:spPr>
          <a:xfrm>
            <a:off x="265272" y="2955831"/>
            <a:ext cx="1719885" cy="2147364"/>
          </a:xfrm>
          <a:prstGeom prst="roundRect">
            <a:avLst>
              <a:gd name="adj" fmla="val 5662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GMM</a:t>
            </a:r>
          </a:p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ศูนย์กลาง</a:t>
            </a:r>
            <a:endParaRPr lang="en-US" sz="28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ข้อมูลกริด</a:t>
            </a:r>
          </a:p>
        </p:txBody>
      </p:sp>
      <p:sp>
        <p:nvSpPr>
          <p:cNvPr id="19" name="Rounded Rectangle 21">
            <a:extLst>
              <a:ext uri="{FF2B5EF4-FFF2-40B4-BE49-F238E27FC236}">
                <a16:creationId xmlns:a16="http://schemas.microsoft.com/office/drawing/2014/main" id="{2322EAF8-5149-CC29-3B63-678944644F05}"/>
              </a:ext>
            </a:extLst>
          </p:cNvPr>
          <p:cNvSpPr/>
          <p:nvPr/>
        </p:nvSpPr>
        <p:spPr>
          <a:xfrm>
            <a:off x="7974847" y="5658257"/>
            <a:ext cx="1045629" cy="493553"/>
          </a:xfrm>
          <a:prstGeom prst="roundRect">
            <a:avLst/>
          </a:prstGeom>
          <a:solidFill>
            <a:srgbClr val="A3A7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Asset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F42C48-29F8-CB9A-BC52-D2009AB75075}"/>
              </a:ext>
            </a:extLst>
          </p:cNvPr>
          <p:cNvSpPr/>
          <p:nvPr/>
        </p:nvSpPr>
        <p:spPr>
          <a:xfrm rot="1572479">
            <a:off x="2968889" y="2635388"/>
            <a:ext cx="1789703" cy="800977"/>
          </a:xfrm>
          <a:prstGeom prst="ellipse">
            <a:avLst/>
          </a:prstGeom>
          <a:solidFill>
            <a:schemeClr val="accent4">
              <a:lumMod val="40000"/>
              <a:lumOff val="60000"/>
              <a:alpha val="46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Planning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CEEED89-C8FC-611F-7C45-883FB49F623A}"/>
              </a:ext>
            </a:extLst>
          </p:cNvPr>
          <p:cNvSpPr/>
          <p:nvPr/>
        </p:nvSpPr>
        <p:spPr>
          <a:xfrm rot="865570">
            <a:off x="6887521" y="3505469"/>
            <a:ext cx="2146782" cy="769442"/>
          </a:xfrm>
          <a:prstGeom prst="ellipse">
            <a:avLst/>
          </a:prstGeom>
          <a:solidFill>
            <a:schemeClr val="accent4">
              <a:lumMod val="40000"/>
              <a:lumOff val="60000"/>
              <a:alpha val="46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Operation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9CE9E9-D0B3-264B-0AC9-DC6C1CE2D756}"/>
              </a:ext>
            </a:extLst>
          </p:cNvPr>
          <p:cNvSpPr/>
          <p:nvPr/>
        </p:nvSpPr>
        <p:spPr>
          <a:xfrm rot="2542236">
            <a:off x="6382105" y="4523633"/>
            <a:ext cx="2146782" cy="858383"/>
          </a:xfrm>
          <a:prstGeom prst="ellipse">
            <a:avLst/>
          </a:prstGeom>
          <a:solidFill>
            <a:schemeClr val="accent4">
              <a:lumMod val="40000"/>
              <a:lumOff val="60000"/>
              <a:alpha val="46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Asset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C2CD7B-811A-21F6-6B8F-6BBD953D03E8}"/>
              </a:ext>
            </a:extLst>
          </p:cNvPr>
          <p:cNvSpPr/>
          <p:nvPr/>
        </p:nvSpPr>
        <p:spPr>
          <a:xfrm rot="4447649">
            <a:off x="5695471" y="4670287"/>
            <a:ext cx="1083482" cy="755660"/>
          </a:xfrm>
          <a:prstGeom prst="ellipse">
            <a:avLst/>
          </a:prstGeom>
          <a:solidFill>
            <a:schemeClr val="accent4">
              <a:lumMod val="40000"/>
              <a:lumOff val="60000"/>
              <a:alpha val="46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GIS</a:t>
            </a:r>
          </a:p>
        </p:txBody>
      </p:sp>
      <p:sp>
        <p:nvSpPr>
          <p:cNvPr id="24" name="Right Arrow 25">
            <a:extLst>
              <a:ext uri="{FF2B5EF4-FFF2-40B4-BE49-F238E27FC236}">
                <a16:creationId xmlns:a16="http://schemas.microsoft.com/office/drawing/2014/main" id="{9571717C-0A3B-9AC3-42E9-AF7C5D6A61E2}"/>
              </a:ext>
            </a:extLst>
          </p:cNvPr>
          <p:cNvSpPr/>
          <p:nvPr/>
        </p:nvSpPr>
        <p:spPr>
          <a:xfrm>
            <a:off x="2126543" y="3716555"/>
            <a:ext cx="1814080" cy="625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F24377-5B24-0DB7-EA28-A2CD566D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88" y="5831783"/>
            <a:ext cx="1045629" cy="3977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8C3587-B18F-FC2A-A182-553CCB06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628" y="3722620"/>
            <a:ext cx="1019201" cy="4005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0EF3EB-CF94-A16D-42F8-3CCA0DF0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253" y="5936302"/>
            <a:ext cx="1045629" cy="3764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F1A0ED-09A0-0DE3-AE31-B967315D1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499" y="2188626"/>
            <a:ext cx="602755" cy="5648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B2FD6C-841E-441F-E7F0-95564DD63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404" y="5827845"/>
            <a:ext cx="1272033" cy="4935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B9E01E-F5B3-A58E-49CE-1DE0D1E37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7942" y="2781638"/>
            <a:ext cx="673831" cy="3658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1C91C57-61AD-CF89-0951-E9038BB596BB}"/>
              </a:ext>
            </a:extLst>
          </p:cNvPr>
          <p:cNvSpPr txBox="1"/>
          <p:nvPr/>
        </p:nvSpPr>
        <p:spPr>
          <a:xfrm>
            <a:off x="46913" y="644502"/>
            <a:ext cx="3184001" cy="74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60"/>
              </a:lnSpc>
            </a:pPr>
            <a:r>
              <a:rPr lang="en-US" sz="24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centric</a:t>
            </a:r>
          </a:p>
          <a:p>
            <a:pPr algn="ctr">
              <a:lnSpc>
                <a:spcPts val="2460"/>
              </a:lnSpc>
            </a:pPr>
            <a:r>
              <a:rPr lang="en-US" sz="24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Become vendor independent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C4352D-3BE6-EF84-D980-6421B5984E95}"/>
              </a:ext>
            </a:extLst>
          </p:cNvPr>
          <p:cNvSpPr txBox="1"/>
          <p:nvPr/>
        </p:nvSpPr>
        <p:spPr>
          <a:xfrm>
            <a:off x="727086" y="1482038"/>
            <a:ext cx="2809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Standard based solutions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18CC8A-5F90-1A1B-EED9-10A96D9019C5}"/>
              </a:ext>
            </a:extLst>
          </p:cNvPr>
          <p:cNvSpPr txBox="1"/>
          <p:nvPr/>
        </p:nvSpPr>
        <p:spPr>
          <a:xfrm>
            <a:off x="681573" y="1748896"/>
            <a:ext cx="2275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Leader in the field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A3ED15C-9513-E6AC-4AE9-B0A00EEEFD7C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948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FCA846-AF7C-0C3D-665A-3638F691F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0B732-4734-13BD-5520-70BFE1EB9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5CEB1-B261-62B7-31B6-5851D219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63CB3-E8EB-C108-A655-3EA37FD51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660253"/>
            <a:ext cx="8400414" cy="5537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712D02-B636-6BF9-633E-02806E9AADE1}"/>
              </a:ext>
            </a:extLst>
          </p:cNvPr>
          <p:cNvSpPr txBox="1"/>
          <p:nvPr/>
        </p:nvSpPr>
        <p:spPr>
          <a:xfrm>
            <a:off x="1788078" y="15972"/>
            <a:ext cx="85827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OMS in GMM reference model</a:t>
            </a:r>
          </a:p>
        </p:txBody>
      </p:sp>
    </p:spTree>
    <p:extLst>
      <p:ext uri="{BB962C8B-B14F-4D97-AF65-F5344CB8AC3E}">
        <p14:creationId xmlns:p14="http://schemas.microsoft.com/office/powerpoint/2010/main" val="3504841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63D134-E258-6D1B-6503-49058ACE1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F8005-C098-A441-A7C7-F449FFD05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63471-3E16-3D1A-36BE-236D93BE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0C86F-B0B5-1084-FC53-21D32D21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" y="709127"/>
            <a:ext cx="10291844" cy="5527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5E9DE-84FA-7832-0258-765945D7696E}"/>
              </a:ext>
            </a:extLst>
          </p:cNvPr>
          <p:cNvSpPr txBox="1"/>
          <p:nvPr/>
        </p:nvSpPr>
        <p:spPr>
          <a:xfrm>
            <a:off x="1418425" y="15972"/>
            <a:ext cx="94430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TH Sarabun New" panose="020B0500040200020003" pitchFamily="34" charset="-34"/>
                <a:cs typeface="TH Sarabun New" panose="020B0500040200020003" pitchFamily="34" charset="-34"/>
              </a:rPr>
              <a:t>GMDM : Vendor Forum – Interoperation Test : EPRI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1BDE2-A4C9-5CB4-5916-226BEE4D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364" y="3983064"/>
            <a:ext cx="4473432" cy="2269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32C873B-1185-EBDF-EF65-D9DC19EEC2BA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71E703-4EF8-CC75-DCCB-BEF1976AC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8703" y="2206486"/>
            <a:ext cx="1748234" cy="16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0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D03A7-92BB-E1E1-2751-735EC83C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3CED0-4E6C-D885-4C36-693AE563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DF144-A8C0-1956-B84B-D71BB368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7D7D8-3D6B-06ED-BAFF-3F533B53A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63" y="3142275"/>
            <a:ext cx="7957529" cy="3226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1E263A-B22D-1502-A926-DDD3173F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07978"/>
            <a:ext cx="4968735" cy="3545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FBFD0-357F-39C3-60FF-B6287D41B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30" y="740287"/>
            <a:ext cx="5233481" cy="2523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D459D-1A22-017D-9D56-B53F46181564}"/>
              </a:ext>
            </a:extLst>
          </p:cNvPr>
          <p:cNvSpPr txBox="1"/>
          <p:nvPr/>
        </p:nvSpPr>
        <p:spPr>
          <a:xfrm>
            <a:off x="1788078" y="15972"/>
            <a:ext cx="8582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PEA CIM project funded by USTDA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542F04-03C8-31E7-C647-8AA8CE22875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2011" y="643846"/>
            <a:ext cx="1138144" cy="1186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6C51A1-5483-32DD-261F-A0C0986AA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520" y="661280"/>
            <a:ext cx="1045710" cy="1168734"/>
          </a:xfrm>
          <a:prstGeom prst="rect">
            <a:avLst/>
          </a:prstGeom>
        </p:spPr>
      </p:pic>
      <p:sp>
        <p:nvSpPr>
          <p:cNvPr id="11" name="Right Arrow 11">
            <a:extLst>
              <a:ext uri="{FF2B5EF4-FFF2-40B4-BE49-F238E27FC236}">
                <a16:creationId xmlns:a16="http://schemas.microsoft.com/office/drawing/2014/main" id="{E6F1707D-B1DF-3EBD-59C6-E9A310DE0D7B}"/>
              </a:ext>
            </a:extLst>
          </p:cNvPr>
          <p:cNvSpPr/>
          <p:nvPr/>
        </p:nvSpPr>
        <p:spPr>
          <a:xfrm>
            <a:off x="2998048" y="1130155"/>
            <a:ext cx="676290" cy="366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2">
            <a:extLst>
              <a:ext uri="{FF2B5EF4-FFF2-40B4-BE49-F238E27FC236}">
                <a16:creationId xmlns:a16="http://schemas.microsoft.com/office/drawing/2014/main" id="{48EFA4D5-9B7C-9140-3CBB-9B407E632F89}"/>
              </a:ext>
            </a:extLst>
          </p:cNvPr>
          <p:cNvSpPr/>
          <p:nvPr/>
        </p:nvSpPr>
        <p:spPr>
          <a:xfrm>
            <a:off x="5121135" y="1198315"/>
            <a:ext cx="676290" cy="366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1D1C8-38C2-6039-2A84-43A57B19E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83" y="2142181"/>
            <a:ext cx="4757717" cy="197347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C1243E2-EA91-AEA0-BB11-96C631F58F68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30167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0C9082-91C9-2B56-AFD8-AB3EBB25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B0EC1-93E6-7F6B-8A0B-2B2109D5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C325B-BEDA-6E8D-9D8D-6435BA6C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E6A71-E3B1-D737-ADC1-6A58E485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8" y="549160"/>
            <a:ext cx="5232372" cy="3291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8EB742-7463-1007-B5FB-01D77177EF6E}"/>
              </a:ext>
            </a:extLst>
          </p:cNvPr>
          <p:cNvSpPr txBox="1">
            <a:spLocks/>
          </p:cNvSpPr>
          <p:nvPr/>
        </p:nvSpPr>
        <p:spPr>
          <a:xfrm>
            <a:off x="9239254" y="6446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BEFF68-08BC-994A-8C79-4F1EDC7958C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9DEF28-CCA5-6D95-5D09-2C8A8AA8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3" y="1516797"/>
            <a:ext cx="3978993" cy="2432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B606F3-2F89-5D89-F31D-F8DB86210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101" y="1159549"/>
            <a:ext cx="4421156" cy="2325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5699A7-0447-662C-6BD8-43BF5FAC0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526" y="745838"/>
            <a:ext cx="3644900" cy="925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A2FE01-9156-2220-9F13-F34356A1948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4465" y="2580825"/>
            <a:ext cx="1627203" cy="1951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1A2416-F84A-98EB-477D-3BC1159A8CA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39638" y="1497495"/>
            <a:ext cx="1969212" cy="2052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5DCF99-9862-D406-90E9-311F20BF992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4977" y="2831408"/>
            <a:ext cx="1872113" cy="1951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3143D-76DB-B9DD-21EA-5FF8F7E317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041" y="5476556"/>
            <a:ext cx="5405276" cy="7422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975279-54EB-117E-34BB-B54FA43760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7648" y="3595953"/>
            <a:ext cx="1394384" cy="1558429"/>
          </a:xfrm>
          <a:prstGeom prst="rect">
            <a:avLst/>
          </a:prstGeom>
        </p:spPr>
      </p:pic>
      <p:sp>
        <p:nvSpPr>
          <p:cNvPr id="17" name="Rounded Rectangle 18">
            <a:extLst>
              <a:ext uri="{FF2B5EF4-FFF2-40B4-BE49-F238E27FC236}">
                <a16:creationId xmlns:a16="http://schemas.microsoft.com/office/drawing/2014/main" id="{39A53578-C12F-4DC7-DA25-184560C1F02C}"/>
              </a:ext>
            </a:extLst>
          </p:cNvPr>
          <p:cNvSpPr/>
          <p:nvPr/>
        </p:nvSpPr>
        <p:spPr>
          <a:xfrm>
            <a:off x="8427261" y="4125558"/>
            <a:ext cx="1497668" cy="832404"/>
          </a:xfrm>
          <a:prstGeom prst="roundRect">
            <a:avLst>
              <a:gd name="adj" fmla="val 5662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GMDM</a:t>
            </a:r>
            <a:endParaRPr lang="th-TH" sz="4800" b="1" dirty="0">
              <a:solidFill>
                <a:schemeClr val="tx1"/>
              </a:solidFill>
              <a:highlight>
                <a:srgbClr val="00FF00"/>
              </a:highligh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Rounded Rectangle 19">
            <a:extLst>
              <a:ext uri="{FF2B5EF4-FFF2-40B4-BE49-F238E27FC236}">
                <a16:creationId xmlns:a16="http://schemas.microsoft.com/office/drawing/2014/main" id="{16FEC6E4-7517-0F7F-B93D-1D824C44EDFA}"/>
              </a:ext>
            </a:extLst>
          </p:cNvPr>
          <p:cNvSpPr/>
          <p:nvPr/>
        </p:nvSpPr>
        <p:spPr>
          <a:xfrm>
            <a:off x="10674220" y="4161208"/>
            <a:ext cx="1269260" cy="832404"/>
          </a:xfrm>
          <a:prstGeom prst="roundRect">
            <a:avLst>
              <a:gd name="adj" fmla="val 5662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GMM</a:t>
            </a:r>
            <a:endParaRPr lang="th-TH" sz="4800" b="1" dirty="0">
              <a:solidFill>
                <a:schemeClr val="tx1"/>
              </a:solidFill>
              <a:highlight>
                <a:srgbClr val="00FF00"/>
              </a:highligh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539FB3-8D3A-7330-B4A8-218BFB6E7378}"/>
              </a:ext>
            </a:extLst>
          </p:cNvPr>
          <p:cNvSpPr txBox="1"/>
          <p:nvPr/>
        </p:nvSpPr>
        <p:spPr>
          <a:xfrm>
            <a:off x="1788078" y="15972"/>
            <a:ext cx="8582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GIS &amp; CIM Standard : World Class Experts support PEA</a:t>
            </a:r>
          </a:p>
        </p:txBody>
      </p:sp>
      <p:sp>
        <p:nvSpPr>
          <p:cNvPr id="21" name="Right Arrow 22">
            <a:extLst>
              <a:ext uri="{FF2B5EF4-FFF2-40B4-BE49-F238E27FC236}">
                <a16:creationId xmlns:a16="http://schemas.microsoft.com/office/drawing/2014/main" id="{B6EED22A-EA05-4341-04FB-1DECB75EDF67}"/>
              </a:ext>
            </a:extLst>
          </p:cNvPr>
          <p:cNvSpPr/>
          <p:nvPr/>
        </p:nvSpPr>
        <p:spPr>
          <a:xfrm>
            <a:off x="10027460" y="4394265"/>
            <a:ext cx="570928" cy="366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DB3FE-BD79-B527-2A3B-076BD987A297}"/>
              </a:ext>
            </a:extLst>
          </p:cNvPr>
          <p:cNvSpPr txBox="1"/>
          <p:nvPr/>
        </p:nvSpPr>
        <p:spPr>
          <a:xfrm>
            <a:off x="2177855" y="4726530"/>
            <a:ext cx="1742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Jay Britton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E6A2A3-2445-B090-4626-EB3CEFF5F4B5}"/>
              </a:ext>
            </a:extLst>
          </p:cNvPr>
          <p:cNvSpPr txBox="1"/>
          <p:nvPr/>
        </p:nvSpPr>
        <p:spPr>
          <a:xfrm>
            <a:off x="4556225" y="4401628"/>
            <a:ext cx="1742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Jim Horstman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C7A35-B325-83B4-F2BF-799A06BF27FF}"/>
              </a:ext>
            </a:extLst>
          </p:cNvPr>
          <p:cNvSpPr txBox="1"/>
          <p:nvPr/>
        </p:nvSpPr>
        <p:spPr>
          <a:xfrm>
            <a:off x="6414522" y="5079738"/>
            <a:ext cx="1742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Pat Brown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F844FB-53F7-1CDA-D286-5C29A1562AF6}"/>
              </a:ext>
            </a:extLst>
          </p:cNvPr>
          <p:cNvSpPr txBox="1"/>
          <p:nvPr/>
        </p:nvSpPr>
        <p:spPr>
          <a:xfrm>
            <a:off x="9478863" y="3440887"/>
            <a:ext cx="1742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Scott Coe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C1FE74C-3FC1-3230-067F-D25697828D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006" y="3806960"/>
            <a:ext cx="1419671" cy="18701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AA18976-12C1-0437-EA42-0602169411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5521" y="4668479"/>
            <a:ext cx="1248594" cy="15247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AC05736-E447-8C82-32FD-A1DE3372CFDF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36229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F30E2B-C072-6E61-754A-5DC46B401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A9225-894F-3B2C-E8CF-AA6D1F88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นำเสนอผลงานเพื่อประกอบการศึกษาจัดทำกรอบแผนงาน </a:t>
            </a:r>
            <a:r>
              <a:rPr lang="en-US"/>
              <a:t>GIS Enhancement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A8E77-2F6B-3B05-1811-A2EE2080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4CB5B-F22B-EA80-7E4E-45A3CDE62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403" y="809913"/>
            <a:ext cx="4578157" cy="3339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69D439-1CCE-C68D-5EEA-01FE33D89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0232" y="635995"/>
            <a:ext cx="6114572" cy="3687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0FB979-01C5-7BE6-A20A-2A139C152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2205" y="3442898"/>
            <a:ext cx="3794927" cy="2846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D43FDC-52F6-9CD2-755D-8473CEFEB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196" y="4098825"/>
            <a:ext cx="5840399" cy="2123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3CFE69-812E-2BB6-1496-410D259DFFC1}"/>
              </a:ext>
            </a:extLst>
          </p:cNvPr>
          <p:cNvSpPr txBox="1"/>
          <p:nvPr/>
        </p:nvSpPr>
        <p:spPr>
          <a:xfrm>
            <a:off x="1788078" y="15972"/>
            <a:ext cx="8582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Visit to design PEA future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6AB4D6-8C8D-E6F4-67FF-CF22AC7D0B63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6102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7909A8-CC8D-E940-E996-6D284910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F00B3-B317-37CB-0DFD-07FBFBBF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2E958-7596-C8B2-50B4-2DA38771B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BFF128-9920-AE13-7CFB-F1400990B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356" y="781724"/>
            <a:ext cx="5319475" cy="3130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CB7A01A-7DA4-B7BC-E476-EBA0202C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46" y="3776134"/>
            <a:ext cx="5725046" cy="2451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ADD673F-D9B3-E061-9589-6AE0F6177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3" y="781724"/>
            <a:ext cx="4445369" cy="2113572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AAF75CE-5AF6-B1F9-C218-473899E4A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78" y="2591669"/>
            <a:ext cx="2988531" cy="3484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DIgSILENT GmbH | Gomaringen | Facebook">
            <a:extLst>
              <a:ext uri="{FF2B5EF4-FFF2-40B4-BE49-F238E27FC236}">
                <a16:creationId xmlns:a16="http://schemas.microsoft.com/office/drawing/2014/main" id="{D506E923-96FE-F5FB-859F-EF7F62FA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270" y="2412763"/>
            <a:ext cx="1350983" cy="13509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6CE39F-59CE-A254-21B9-C325C803665B}"/>
              </a:ext>
            </a:extLst>
          </p:cNvPr>
          <p:cNvSpPr txBox="1"/>
          <p:nvPr/>
        </p:nvSpPr>
        <p:spPr>
          <a:xfrm>
            <a:off x="1788078" y="15972"/>
            <a:ext cx="8582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MEA comes along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3FEA6F-8565-D4D0-DC7D-1C022FC0227F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7956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7A69F-88E4-5B99-8705-328C1B68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16C9F-94F2-3764-F97B-3B322C6D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B8BC4-3A51-8BB9-2B86-3957BA85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74A2BA-F90E-34DB-8404-59C6DF7EC3C2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แผนการบริหารงาน</a:t>
            </a:r>
          </a:p>
        </p:txBody>
      </p:sp>
    </p:spTree>
    <p:extLst>
      <p:ext uri="{BB962C8B-B14F-4D97-AF65-F5344CB8AC3E}">
        <p14:creationId xmlns:p14="http://schemas.microsoft.com/office/powerpoint/2010/main" val="2789286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D7D71-141B-E946-A72C-48BC8225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๒๙ มิถุนายน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CB044-548E-504F-A501-70E25C0E4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นำเสนอผลงานเพื่อประกอบการศึกษาจัดทำกรอบแผนงาน </a:t>
            </a:r>
            <a:r>
              <a:rPr lang="en-US"/>
              <a:t>GIS Enhancement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300E9-91A2-9E49-9054-5387AECA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1DBB0-B6A3-4B44-B163-F9136692A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148"/>
          <a:stretch/>
        </p:blipFill>
        <p:spPr>
          <a:xfrm>
            <a:off x="219272" y="751955"/>
            <a:ext cx="7436796" cy="2864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CA5ED-6187-494F-88D6-76D03C409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990" y="2033413"/>
            <a:ext cx="8544724" cy="4272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D0CA1-E3EF-B949-AE85-00269C4D4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129" y="717358"/>
            <a:ext cx="2955587" cy="35761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A03FAD-FB8B-0E4D-B3C1-630F4C8D7DA8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CIM Study Forum : 12-July-2022, 19 Jan 2023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18DD19-71AC-A984-3063-4E67917810D2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89476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4ED55-018B-1993-108E-71C9C9C1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A5426-FAAF-3B1C-7203-85A1594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10C1E-E864-6376-21BC-FA9A56E3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44F6B-9109-D039-7A37-1B87ADE1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1157287"/>
            <a:ext cx="5314950" cy="4543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DEE36-78FA-EB40-409F-25A114DD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7" y="1063571"/>
            <a:ext cx="2987895" cy="1324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894FA-F754-D12E-752A-519816398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141" y="856755"/>
            <a:ext cx="2684995" cy="1801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799B11-DAE5-066E-50F9-B29C7F26D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2" y="2770379"/>
            <a:ext cx="3154780" cy="1545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F0709B-C9B1-9ABF-FECF-83FBC5D55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747" y="2947737"/>
            <a:ext cx="3069284" cy="11911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43BBA7-9B63-CF68-F255-C2D8A3497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2" y="4703741"/>
            <a:ext cx="3154780" cy="1143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529CAF-B5EE-C3DB-786A-EFCAE1838F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4570" y="4414837"/>
            <a:ext cx="3183360" cy="14325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C9B9C15-329B-E09E-AF53-59E572C515DE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OMS Products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58FB9B-28A2-F134-600E-18F23E0B2750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4500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6F5BB-E418-CEF3-25CB-F96730461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5D743F-8AF9-BDBD-C03B-0409559C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80166-C71C-1D45-BB61-0787319A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1CAE6-B6D9-572A-CE18-8E9640B8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84" y="734496"/>
            <a:ext cx="6159170" cy="55027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7AC3D5-0DF6-7782-1260-AE623826ED4A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ADMS + OMS Products - Gartner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217C9-37B3-3C9A-1332-8563596D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7" y="1063571"/>
            <a:ext cx="2621665" cy="1162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260F01-FD1B-D9EE-AF72-F093987BD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847" y="856755"/>
            <a:ext cx="2355892" cy="1580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27A985-C248-D2EA-A749-EEC6DD0F5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2" y="2770379"/>
            <a:ext cx="2768094" cy="1356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5C3C1C-B6AD-88CA-4BE5-1DE2DFE85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7847" y="2925997"/>
            <a:ext cx="2693078" cy="1045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65C0D-E8E3-5558-7110-1E802E68A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2" y="4703741"/>
            <a:ext cx="2768093" cy="1003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16AE66-3208-0C3D-39EA-C92EC7F2D7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656" y="4503261"/>
            <a:ext cx="3196381" cy="169408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890CC74-B015-3257-BDE7-6DDEAF92DDE7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22864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86893-851D-5F7A-4797-8922C7B86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2BE8B-964B-B7B8-AFDC-4A6008DC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536BC-C1A1-A350-316F-D7778526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C63882-AE03-87C7-05A2-6C5AD56C3E40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75612-C814-047B-D717-4182A340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7" y="864158"/>
            <a:ext cx="11116678" cy="50442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C951883-1363-8906-8169-3D192E0D19AD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Current Status: OMS</a:t>
            </a:r>
          </a:p>
        </p:txBody>
      </p:sp>
    </p:spTree>
    <p:extLst>
      <p:ext uri="{BB962C8B-B14F-4D97-AF65-F5344CB8AC3E}">
        <p14:creationId xmlns:p14="http://schemas.microsoft.com/office/powerpoint/2010/main" val="1663429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6E744D-54D8-95AB-824A-237A7EEE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EEE30-1C7B-FA38-0721-58E6D5EF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6B020-2100-E754-F640-3430076C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628F1-1DDD-16FF-B2E8-718F4983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6" y="1019177"/>
            <a:ext cx="7134224" cy="2486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193EC8-3BAA-3395-9EE9-0589FD94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6" y="3586211"/>
            <a:ext cx="7508449" cy="2486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CAEB8-ADFA-7EC1-AE5E-1C94A6AF9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310" y="1176386"/>
            <a:ext cx="3819525" cy="240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6F93B-E995-74A4-4FBD-0A876F9B6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10" y="4258530"/>
            <a:ext cx="3926555" cy="170759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B9438AB-3612-FD53-D96E-213CD71EBE1F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5526DD-16C4-02B0-01A7-2D9DD3999D9C}"/>
              </a:ext>
            </a:extLst>
          </p:cNvPr>
          <p:cNvSpPr/>
          <p:nvPr/>
        </p:nvSpPr>
        <p:spPr>
          <a:xfrm>
            <a:off x="542611" y="785352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2134C9-FBDD-2773-9A7C-BFED9EFC3FAF}"/>
              </a:ext>
            </a:extLst>
          </p:cNvPr>
          <p:cNvSpPr/>
          <p:nvPr/>
        </p:nvSpPr>
        <p:spPr>
          <a:xfrm>
            <a:off x="542611" y="3343083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DAD4FF-97F5-4874-7C3F-B733389B0AA4}"/>
              </a:ext>
            </a:extLst>
          </p:cNvPr>
          <p:cNvSpPr/>
          <p:nvPr/>
        </p:nvSpPr>
        <p:spPr>
          <a:xfrm>
            <a:off x="8231162" y="801938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853386-7A71-377C-30CA-2EAA54548AD4}"/>
              </a:ext>
            </a:extLst>
          </p:cNvPr>
          <p:cNvSpPr/>
          <p:nvPr/>
        </p:nvSpPr>
        <p:spPr>
          <a:xfrm>
            <a:off x="8283079" y="3742091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34CA4BC-E1B3-666D-62E7-E31A0530978E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แนวทางดำเนินการ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376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ED038-F82F-5EC1-2E17-4A1144E40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A25E3-14B4-8F55-0E35-79C1173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DF047-90CF-4C39-151F-001AE31E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75C79-DE5B-3A16-DAA7-BCFCDF71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80310"/>
            <a:ext cx="5427803" cy="1791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01A387-939D-6715-E713-EAA97F20C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30239"/>
            <a:ext cx="6648455" cy="2085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7BDC37-BA26-0247-87E4-C09B63B01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220" y="1246599"/>
            <a:ext cx="5155979" cy="1571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546491-5AF7-22B1-3ECA-7376D5D86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220" y="4039776"/>
            <a:ext cx="5040233" cy="18669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B638085-F908-8E67-350E-4B813E8F17CA}"/>
              </a:ext>
            </a:extLst>
          </p:cNvPr>
          <p:cNvSpPr/>
          <p:nvPr/>
        </p:nvSpPr>
        <p:spPr>
          <a:xfrm>
            <a:off x="542611" y="785352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7E91D2-BBDE-5DFB-9054-92F3968F2C21}"/>
              </a:ext>
            </a:extLst>
          </p:cNvPr>
          <p:cNvSpPr/>
          <p:nvPr/>
        </p:nvSpPr>
        <p:spPr>
          <a:xfrm>
            <a:off x="542611" y="3515213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FB4326-D82E-F45B-4359-4CDCCB0E8C5A}"/>
              </a:ext>
            </a:extLst>
          </p:cNvPr>
          <p:cNvSpPr/>
          <p:nvPr/>
        </p:nvSpPr>
        <p:spPr>
          <a:xfrm>
            <a:off x="8231162" y="801938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1F0A21-9C72-09D7-05C3-BFE104764151}"/>
              </a:ext>
            </a:extLst>
          </p:cNvPr>
          <p:cNvSpPr/>
          <p:nvPr/>
        </p:nvSpPr>
        <p:spPr>
          <a:xfrm>
            <a:off x="8283079" y="3742091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89D9B1-50FE-A968-C29E-4AA2D50CA0EB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257337A-99E5-75D7-34E7-59A92673B65B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แนวทางดำเนินการ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7319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7CD624-C218-22C4-7268-DFE699BC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1B9BD-78E0-CFF7-E036-AED12211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B2219-8A2D-759D-928C-3E5284F3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93234-B234-1A9B-9D3D-842805CF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4" y="717508"/>
            <a:ext cx="4657725" cy="3286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8D48B4-F506-8BB4-E5B5-B23DDD51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60" y="4049514"/>
            <a:ext cx="5176756" cy="2267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1A7EA-7F78-03CA-C17C-05023139A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335" y="734487"/>
            <a:ext cx="6368811" cy="3107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67310B-4DCB-79EE-919E-5AFD08C53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2" y="4003633"/>
            <a:ext cx="2743200" cy="233024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054C624-977C-3121-7298-91036D996D33}"/>
              </a:ext>
            </a:extLst>
          </p:cNvPr>
          <p:cNvSpPr/>
          <p:nvPr/>
        </p:nvSpPr>
        <p:spPr>
          <a:xfrm>
            <a:off x="152400" y="675933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590B25-DD2D-01F3-1639-56AD5B780EBC}"/>
              </a:ext>
            </a:extLst>
          </p:cNvPr>
          <p:cNvSpPr/>
          <p:nvPr/>
        </p:nvSpPr>
        <p:spPr>
          <a:xfrm>
            <a:off x="283085" y="4401862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1983F4-6D3F-A97D-82C3-B0E6A8BD3E56}"/>
              </a:ext>
            </a:extLst>
          </p:cNvPr>
          <p:cNvSpPr/>
          <p:nvPr/>
        </p:nvSpPr>
        <p:spPr>
          <a:xfrm>
            <a:off x="5714130" y="1247106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D991A7-A247-3A4D-9EDE-C34788FDBD19}"/>
              </a:ext>
            </a:extLst>
          </p:cNvPr>
          <p:cNvSpPr/>
          <p:nvPr/>
        </p:nvSpPr>
        <p:spPr>
          <a:xfrm>
            <a:off x="6658542" y="4301523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3F3B02-9A66-9BD0-9DD1-CE183FB7C907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26E62D5-C36F-2B53-88A0-A7AAB368420D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แนวทางดำเนินการ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4458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E4F9E-D023-CEC7-A040-6A15F7CDD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B7CCD-11E1-ACFB-7A45-71230190C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AC3D0-1997-3AAD-BC29-7E3B86BE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769F2-6479-4E2A-0BBD-BD876F66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3" y="830680"/>
            <a:ext cx="3562350" cy="1466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126C6-F026-DBF5-4983-CB66EA25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812" y="660050"/>
            <a:ext cx="6225844" cy="3903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0D4665-A4AB-6BAF-DF90-73DF633A76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344" y="2642716"/>
            <a:ext cx="7645707" cy="349494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CB19739-393B-B366-FC34-964B9DF4D00F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8175BF3-31AF-5EEB-FA84-E8DD8603C0BF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แนวทางดำเนินการ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8120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F0C8C-D087-7CAC-D9AC-FDF1D9BA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072F6-F567-06A8-71A5-F2730EAB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0AC63-94FE-1D1A-0177-D863980D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0491C-6991-1A3A-9638-CABA0DE1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6" y="1232135"/>
            <a:ext cx="3752850" cy="1457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17F09-239B-5201-B377-CED419B0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6" y="3418534"/>
            <a:ext cx="6029325" cy="1819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0AF7D9-9C25-5046-0FF5-704C9A327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055" y="1190575"/>
            <a:ext cx="3533775" cy="1485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68C885-9679-04C2-65F6-E01D16E28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518" y="2855979"/>
            <a:ext cx="3752850" cy="32480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7CE95B9-812F-A874-11C9-C2670A2DC330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A9F4F86-A850-5D63-D60D-3340BE0603DA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แนวทางดำเนินการ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2089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C3C96-00A5-263E-36F8-D9FBB2F3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02063-7C93-CF38-9991-66A33A61C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2D63-0710-600E-05F0-61D65977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FF88D-C9B8-F943-4215-6B7F595C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15" y="619125"/>
            <a:ext cx="10025482" cy="56820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5D10142-C089-195F-464D-3AF5E8B36494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แผนดำเนินการ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1B50D7-C7B5-22F2-38E2-D5434B7701C6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9374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95895-9C13-3A9E-AAAF-93F07E47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0041B-38DE-967A-52DD-C586219F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2A723-0A63-E19F-4550-785BFDBA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1F1789-7108-410F-F46B-DA1B917BE69A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เครื่องมือบริหารโครงการ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59659-E2A0-83D1-E272-9E468746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00778"/>
            <a:ext cx="7198232" cy="4637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AA631-2F0E-484D-30D7-CEBB93A703ED}"/>
              </a:ext>
            </a:extLst>
          </p:cNvPr>
          <p:cNvSpPr txBox="1"/>
          <p:nvPr/>
        </p:nvSpPr>
        <p:spPr>
          <a:xfrm>
            <a:off x="6773979" y="4637875"/>
            <a:ext cx="4794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Web site:	</a:t>
            </a:r>
            <a:r>
              <a:rPr lang="en-US" sz="2400" dirty="0">
                <a:hlinkClick r:id="rId3"/>
              </a:rPr>
              <a:t>https://oms.tueng.org</a:t>
            </a:r>
            <a:endParaRPr lang="en-US" sz="2400" dirty="0"/>
          </a:p>
          <a:p>
            <a:r>
              <a:rPr lang="en-US" sz="2400" dirty="0"/>
              <a:t>Email:		</a:t>
            </a:r>
            <a:r>
              <a:rPr lang="en-US" sz="2400" dirty="0">
                <a:hlinkClick r:id="rId4"/>
              </a:rPr>
              <a:t>oms@tueng.org</a:t>
            </a:r>
            <a:endParaRPr lang="en-US" sz="2400" dirty="0"/>
          </a:p>
          <a:p>
            <a:r>
              <a:rPr lang="en-US" sz="2400" dirty="0"/>
              <a:t>Auto Email: 	</a:t>
            </a:r>
            <a:r>
              <a:rPr lang="en-US" sz="2400" dirty="0">
                <a:hlinkClick r:id="rId5"/>
              </a:rPr>
              <a:t>omsbot@tueng.org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2618F-F9D2-D076-F12C-1BE8DFF4EC32}"/>
              </a:ext>
            </a:extLst>
          </p:cNvPr>
          <p:cNvSpPr txBox="1"/>
          <p:nvPr/>
        </p:nvSpPr>
        <p:spPr>
          <a:xfrm>
            <a:off x="7610744" y="1284430"/>
            <a:ext cx="43717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 </a:t>
            </a:r>
            <a:r>
              <a:rPr lang="th-TH" sz="2800" dirty="0"/>
              <a:t>บริหารข้อมูลอย่างมีประสิทธิภาพ</a:t>
            </a:r>
          </a:p>
          <a:p>
            <a:r>
              <a:rPr lang="en-US" sz="2800" dirty="0"/>
              <a:t>2. </a:t>
            </a:r>
            <a:r>
              <a:rPr lang="th-TH" sz="2800" dirty="0"/>
              <a:t>สถาปัตยกรรมองค์กร มาตรฐานสากล</a:t>
            </a:r>
          </a:p>
          <a:p>
            <a:r>
              <a:rPr lang="en-US" sz="2800" dirty="0"/>
              <a:t>3. </a:t>
            </a:r>
            <a:r>
              <a:rPr lang="th-TH" sz="2800" dirty="0"/>
              <a:t>ลดเวลาการจัดทำเอกสาร</a:t>
            </a:r>
          </a:p>
          <a:p>
            <a:r>
              <a:rPr lang="en-US" sz="2800" dirty="0"/>
              <a:t>4. </a:t>
            </a:r>
            <a:r>
              <a:rPr lang="th-TH" sz="2800" dirty="0"/>
              <a:t>นำข้อมูลไปใช้ต่อได้อย่างมีประสิทธิภาพ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5384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2CB2D-3EE8-7EAF-7F17-216A1725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EB86-A935-559D-5634-1D5FF78E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CFAF3-872B-7285-CB8E-51C6EC21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89CD9-B778-5FD4-A5E1-05F45F69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83403"/>
            <a:ext cx="6315953" cy="5563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2186F-4AB2-0AE1-AED5-559F945AE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26"/>
          <a:stretch/>
        </p:blipFill>
        <p:spPr>
          <a:xfrm>
            <a:off x="6657291" y="2651457"/>
            <a:ext cx="5534709" cy="3336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82F14-B58A-D89D-1FD1-2825666187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2831" y="1171794"/>
            <a:ext cx="1475484" cy="153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DB4CA-3CE1-B95D-4BE0-7CB24365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239" y="1195625"/>
            <a:ext cx="1068638" cy="1382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DF065A-1D5C-58CE-1D7C-2CB0598F87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6351" t="16054" r="80160" b="48019"/>
          <a:stretch/>
        </p:blipFill>
        <p:spPr>
          <a:xfrm>
            <a:off x="10054723" y="1286359"/>
            <a:ext cx="1093890" cy="1208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A9D54F-6800-4AD2-4222-0341BE241025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การบริหารโครงการ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5B4B89-979C-2A3C-C209-FA694B8C2268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94332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5B090-E4D9-9738-BE67-3ECA437E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DE9A6-C223-E406-F95F-B08DF9AE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1014A-31D5-FB4C-C420-EE20B10B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E786C4-5C2E-34A5-4C63-9122D0BDC19D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หน่วยงานที่เกี่ยวข้อง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F832DC-E2B4-8518-5A27-32E9025F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1" y="919728"/>
            <a:ext cx="5920219" cy="4217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8FC408-9644-7DA8-8B49-AE0ABE58E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469" y="1034780"/>
            <a:ext cx="6408750" cy="490349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4239DD0-FF48-E75A-C8A1-22013DC6674D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22554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B6CF6-9FD3-7596-51AF-8D7CAF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88576-6706-F554-EE54-4EE83728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EE0B-61FD-C6A8-F100-E4A20AD7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99C4A-F923-544D-DC12-297D1F7F9CC6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แนวทางดำเนินการ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(4.4 - 4.9)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A025F-B143-BB14-D3B4-88A3BF55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99" y="1341521"/>
            <a:ext cx="9242001" cy="417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878C7-5657-BFF8-A9B3-AE29FFFB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FBE6DB-30C5-98A9-2C0A-1F99BDA4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66489-E54D-8CC4-0FFD-3F01DAD9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C2DF64-55E2-DC0A-58BD-6D7CC8C16715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เครื่องมือบริหารโครงการ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4255B-5DE9-D525-D00D-7AF484108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00778"/>
            <a:ext cx="7198232" cy="4637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C5EDA4-9E77-422A-412F-D8D402F22B6A}"/>
              </a:ext>
            </a:extLst>
          </p:cNvPr>
          <p:cNvSpPr txBox="1"/>
          <p:nvPr/>
        </p:nvSpPr>
        <p:spPr>
          <a:xfrm>
            <a:off x="6773979" y="4637875"/>
            <a:ext cx="4794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Web site:	</a:t>
            </a:r>
            <a:r>
              <a:rPr lang="en-US" sz="2400" dirty="0">
                <a:hlinkClick r:id="rId3"/>
              </a:rPr>
              <a:t>https://oms.tueng.org</a:t>
            </a:r>
            <a:endParaRPr lang="en-US" sz="2400" dirty="0"/>
          </a:p>
          <a:p>
            <a:r>
              <a:rPr lang="en-US" sz="2400" dirty="0"/>
              <a:t>Email:		</a:t>
            </a:r>
            <a:r>
              <a:rPr lang="en-US" sz="2400" dirty="0">
                <a:hlinkClick r:id="rId4"/>
              </a:rPr>
              <a:t>oms@tueng.org</a:t>
            </a:r>
            <a:endParaRPr lang="en-US" sz="2400" dirty="0"/>
          </a:p>
          <a:p>
            <a:r>
              <a:rPr lang="en-US" sz="2400" dirty="0"/>
              <a:t>Auto Email: 	</a:t>
            </a:r>
            <a:r>
              <a:rPr lang="en-US" sz="2400" dirty="0">
                <a:hlinkClick r:id="rId5"/>
              </a:rPr>
              <a:t>omsbot@tueng.org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BA4BE-BA3D-C407-438C-9990186E2758}"/>
              </a:ext>
            </a:extLst>
          </p:cNvPr>
          <p:cNvSpPr txBox="1"/>
          <p:nvPr/>
        </p:nvSpPr>
        <p:spPr>
          <a:xfrm>
            <a:off x="7610744" y="1284430"/>
            <a:ext cx="43717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 </a:t>
            </a:r>
            <a:r>
              <a:rPr lang="th-TH" sz="2800" dirty="0"/>
              <a:t>บริหารข้อมูลอย่างมีประสิทธิภาพ</a:t>
            </a:r>
          </a:p>
          <a:p>
            <a:r>
              <a:rPr lang="en-US" sz="2800" dirty="0"/>
              <a:t>2. </a:t>
            </a:r>
            <a:r>
              <a:rPr lang="th-TH" sz="2800" dirty="0"/>
              <a:t>สถาปัตยกรรมองค์กร มาตรฐานสากล</a:t>
            </a:r>
          </a:p>
          <a:p>
            <a:r>
              <a:rPr lang="en-US" sz="2800" dirty="0"/>
              <a:t>3. </a:t>
            </a:r>
            <a:r>
              <a:rPr lang="th-TH" sz="2800" dirty="0"/>
              <a:t>ลดเวลาการจัดทำเอกสาร</a:t>
            </a:r>
          </a:p>
          <a:p>
            <a:r>
              <a:rPr lang="en-US" sz="2800" dirty="0"/>
              <a:t>4. </a:t>
            </a:r>
            <a:r>
              <a:rPr lang="th-TH" sz="2800" dirty="0"/>
              <a:t>นำข้อมูลไปใช้ต่อได้อย่างมีประสิทธิภาพ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7279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67BE3-2A28-18B3-A69B-28D864BB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๒๙ มิถุนายน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8D2FC8-9A7B-354B-5D70-B74F5C48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นำเสนอผลงานเพื่อประกอบการศึกษาจัดทำกรอบแผนงาน </a:t>
            </a:r>
            <a:r>
              <a:rPr lang="en-US"/>
              <a:t>GIS Enhancement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9DEBF-3E75-4E7A-8F0D-A764A9CA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F35EA5-0ACD-40D3-06A0-5BFB4107A890}"/>
              </a:ext>
            </a:extLst>
          </p:cNvPr>
          <p:cNvSpPr txBox="1">
            <a:spLocks/>
          </p:cNvSpPr>
          <p:nvPr/>
        </p:nvSpPr>
        <p:spPr>
          <a:xfrm>
            <a:off x="747252" y="2199367"/>
            <a:ext cx="10515600" cy="234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ขอบคุณครับ</a:t>
            </a:r>
          </a:p>
          <a:p>
            <a:pPr algn="ctr"/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 &amp; A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397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83414-D1ED-D30A-8EC2-758DE1DE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2D1BE-C732-E22E-0A0F-265211F9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2042C-3AEA-7C9E-FE72-ED845F4A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7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C2A3D1-8C4A-9893-7D7B-4D2533B9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417D2-068F-F1E9-3365-F9B0FBC4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 dirty="0"/>
              <a:t>ข้อเสนอ</a:t>
            </a:r>
            <a:r>
              <a:rPr lang="en-US" dirty="0"/>
              <a:t> </a:t>
            </a:r>
            <a:r>
              <a:rPr lang="th-TH" dirty="0"/>
              <a:t>โครงการจัดทำร่างข้อกำหนดงานระบบบริหารไฟฟ้าขัดข้อง (</a:t>
            </a:r>
            <a:r>
              <a:rPr lang="en-US" dirty="0"/>
              <a:t>OMS)</a:t>
            </a:r>
            <a:r>
              <a:rPr lang="th-TH" dirty="0"/>
              <a:t> </a:t>
            </a:r>
            <a:r>
              <a:rPr lang="en-US" dirty="0"/>
              <a:t>PEA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F627F-A24D-6C85-4344-FB672929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5619C7E-BBC9-DE06-9284-22C03FAFB317}"/>
              </a:ext>
            </a:extLst>
          </p:cNvPr>
          <p:cNvSpPr/>
          <p:nvPr/>
        </p:nvSpPr>
        <p:spPr>
          <a:xfrm>
            <a:off x="1546578" y="1273096"/>
            <a:ext cx="8824224" cy="4743881"/>
          </a:xfrm>
          <a:prstGeom prst="roundRect">
            <a:avLst>
              <a:gd name="adj" fmla="val 5662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91440" rtlCol="0" anchor="ctr"/>
          <a:lstStyle/>
          <a:p>
            <a:pPr lvl="1">
              <a:lnSpc>
                <a:spcPct val="150000"/>
              </a:lnSpc>
            </a:pP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 โครงสร้างการบริหารงาน</a:t>
            </a:r>
            <a:endParaRPr lang="en-US" sz="4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แผนการดำเนินงาน</a:t>
            </a:r>
          </a:p>
          <a:p>
            <a:pPr lvl="1">
              <a:lnSpc>
                <a:spcPct val="150000"/>
              </a:lnSpc>
            </a:pP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 เครื่องมือในการดำเนินงาน</a:t>
            </a:r>
            <a:endParaRPr lang="en-US" sz="4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4. </a:t>
            </a: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ช่องทางการประสานงาน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79C89-8602-3C42-0C08-B8D94D0A01A4}"/>
              </a:ext>
            </a:extLst>
          </p:cNvPr>
          <p:cNvSpPr txBox="1"/>
          <p:nvPr/>
        </p:nvSpPr>
        <p:spPr>
          <a:xfrm>
            <a:off x="1788078" y="15972"/>
            <a:ext cx="8582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หัวข้อนำเสนอ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418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2CB2D-3EE8-7EAF-7F17-216A1725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EB86-A935-559D-5634-1D5FF78E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CFAF3-872B-7285-CB8E-51C6EC21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89CD9-B778-5FD4-A5E1-05F45F69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83403"/>
            <a:ext cx="6315953" cy="5563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2186F-4AB2-0AE1-AED5-559F945AE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26"/>
          <a:stretch/>
        </p:blipFill>
        <p:spPr>
          <a:xfrm>
            <a:off x="6657291" y="2651457"/>
            <a:ext cx="5534709" cy="3336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82F14-B58A-D89D-1FD1-2825666187E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2831" y="1171794"/>
            <a:ext cx="1475484" cy="153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DB4CA-3CE1-B95D-4BE0-7CB243659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239" y="1195625"/>
            <a:ext cx="1068638" cy="1382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DF065A-1D5C-58CE-1D7C-2CB0598F87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6351" t="16054" r="80160" b="48019"/>
          <a:stretch/>
        </p:blipFill>
        <p:spPr>
          <a:xfrm>
            <a:off x="10054723" y="1286359"/>
            <a:ext cx="1093890" cy="1208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A9D54F-6800-4AD2-4222-0341BE241025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โครงสร้างการบริหารงาน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9510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34ED55-018B-1993-108E-71C9C9C1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h-TH"/>
              <a:t>๓๐ พฤศจิกายน</a:t>
            </a:r>
            <a:r>
              <a:rPr lang="en-US"/>
              <a:t> ๒๕๖</a:t>
            </a:r>
            <a:r>
              <a:rPr lang="th-TH"/>
              <a:t>๕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A5426-FAAF-3B1C-7203-85A1594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ข้อเสนอ</a:t>
            </a:r>
            <a:r>
              <a:rPr lang="en-US"/>
              <a:t> </a:t>
            </a:r>
            <a:r>
              <a:rPr lang="th-TH"/>
              <a:t>โครงการจัดทำร่างข้อกำหนดงานระบบบริหารไฟฟ้าขัดข้อง (</a:t>
            </a:r>
            <a:r>
              <a:rPr lang="en-US"/>
              <a:t>OMS)</a:t>
            </a:r>
            <a:r>
              <a:rPr lang="th-TH"/>
              <a:t> </a:t>
            </a:r>
            <a:r>
              <a:rPr lang="en-US"/>
              <a:t>PEA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10C1E-E864-6376-21BC-FA9A56E3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44F6B-9109-D039-7A37-1B87ADE1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1157287"/>
            <a:ext cx="5314950" cy="4543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DEE36-78FA-EB40-409F-25A114DDA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7" y="1063571"/>
            <a:ext cx="2987895" cy="1324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894FA-F754-D12E-752A-519816398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141" y="856755"/>
            <a:ext cx="2684995" cy="1801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799B11-DAE5-066E-50F9-B29C7F26D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2" y="2770379"/>
            <a:ext cx="3154780" cy="1545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F0709B-C9B1-9ABF-FECF-83FBC5D55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747" y="2947737"/>
            <a:ext cx="3069284" cy="11911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43BBA7-9B63-CF68-F255-C2D8A3497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2" y="4703741"/>
            <a:ext cx="3154780" cy="1143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529CAF-B5EE-C3DB-786A-EFCAE1838F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4570" y="4414837"/>
            <a:ext cx="3183360" cy="14325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CC9B9C15-329B-E09E-AF53-59E572C515DE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OMS Products</a:t>
            </a:r>
          </a:p>
        </p:txBody>
      </p:sp>
    </p:spTree>
    <p:extLst>
      <p:ext uri="{BB962C8B-B14F-4D97-AF65-F5344CB8AC3E}">
        <p14:creationId xmlns:p14="http://schemas.microsoft.com/office/powerpoint/2010/main" val="114440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5469</TotalTime>
  <Words>1682</Words>
  <Application>Microsoft Office PowerPoint</Application>
  <PresentationFormat>Widescreen</PresentationFormat>
  <Paragraphs>382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TH Sarabun New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choompol@staff.tu.ac.th 3100601641284</cp:lastModifiedBy>
  <cp:revision>117</cp:revision>
  <cp:lastPrinted>2021-12-16T17:01:45Z</cp:lastPrinted>
  <dcterms:created xsi:type="dcterms:W3CDTF">2021-12-15T15:00:12Z</dcterms:created>
  <dcterms:modified xsi:type="dcterms:W3CDTF">2023-02-27T16:53:32Z</dcterms:modified>
</cp:coreProperties>
</file>